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61" r:id="rId2"/>
    <p:sldId id="591" r:id="rId3"/>
    <p:sldId id="592" r:id="rId4"/>
    <p:sldId id="593" r:id="rId5"/>
    <p:sldId id="594" r:id="rId6"/>
    <p:sldId id="595" r:id="rId7"/>
    <p:sldId id="596" r:id="rId8"/>
    <p:sldId id="633" r:id="rId9"/>
    <p:sldId id="634" r:id="rId10"/>
    <p:sldId id="635" r:id="rId11"/>
    <p:sldId id="636" r:id="rId12"/>
    <p:sldId id="606" r:id="rId13"/>
    <p:sldId id="607" r:id="rId14"/>
    <p:sldId id="608" r:id="rId15"/>
    <p:sldId id="609" r:id="rId16"/>
    <p:sldId id="610" r:id="rId17"/>
    <p:sldId id="611" r:id="rId18"/>
    <p:sldId id="612" r:id="rId19"/>
    <p:sldId id="613" r:id="rId20"/>
    <p:sldId id="638" r:id="rId21"/>
    <p:sldId id="639" r:id="rId22"/>
    <p:sldId id="640" r:id="rId23"/>
    <p:sldId id="641" r:id="rId24"/>
    <p:sldId id="642" r:id="rId25"/>
    <p:sldId id="643" r:id="rId26"/>
    <p:sldId id="644" r:id="rId27"/>
    <p:sldId id="649" r:id="rId28"/>
    <p:sldId id="650" r:id="rId29"/>
    <p:sldId id="648" r:id="rId30"/>
    <p:sldId id="647" r:id="rId31"/>
    <p:sldId id="651" r:id="rId32"/>
    <p:sldId id="645" r:id="rId33"/>
    <p:sldId id="646" r:id="rId34"/>
    <p:sldId id="637" r:id="rId3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1E28"/>
    <a:srgbClr val="FF99FF"/>
    <a:srgbClr val="50AAE6"/>
    <a:srgbClr val="5A6EB4"/>
    <a:srgbClr val="A00078"/>
    <a:srgbClr val="A08232"/>
    <a:srgbClr val="DCA01E"/>
    <a:srgbClr val="FA8214"/>
    <a:srgbClr val="82B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701" autoAdjust="0"/>
    <p:restoredTop sz="91212" autoAdjust="0"/>
  </p:normalViewPr>
  <p:slideViewPr>
    <p:cSldViewPr showGuides="1">
      <p:cViewPr>
        <p:scale>
          <a:sx n="80" d="100"/>
          <a:sy n="80" d="100"/>
        </p:scale>
        <p:origin x="-714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18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4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310356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KIT – Universität des Landes Baden-Württemberg und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nationales Forschungszentrum in der Helmholtz-Gemeinschaft</a:t>
            </a:r>
          </a:p>
        </p:txBody>
      </p:sp>
      <p:pic>
        <p:nvPicPr>
          <p:cNvPr id="9223" name="Picture 11" descr="KIT-Logo-rgb_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5" y="188913"/>
            <a:ext cx="1008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1854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27DC3E-3A27-4D23-9336-3EAB36224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53047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97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FAF009-B37A-499A-9262-9387073345C6}" type="slidenum">
              <a:rPr lang="de-DE" smtClean="0"/>
              <a:pPr/>
              <a:t>8</a:t>
            </a:fld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  <p:sp>
        <p:nvSpPr>
          <p:cNvPr id="90116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FC0A4-EF03-4FED-A009-AD76A059C27A}" type="slidenum">
              <a:rPr lang="de-DE"/>
              <a:pPr>
                <a:defRPr/>
              </a:pPr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  <p:sp>
        <p:nvSpPr>
          <p:cNvPr id="91140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8BAAA1-AB44-4C58-A509-2FFC63AFBE0A}" type="slidenum">
              <a:rPr lang="de-DE"/>
              <a:pPr>
                <a:defRPr/>
              </a:pPr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2CD2FF-0F36-4916-9DF1-87131EB6D0FB}" type="slidenum">
              <a:rPr lang="de-DE" smtClean="0"/>
              <a:pPr/>
              <a:t>9</a:t>
            </a:fld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3174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60F5A-86D1-43FB-AE56-CEFBFD5C3FF8}" type="slidenum">
              <a:rPr lang="de-DE" smtClean="0"/>
              <a:pPr/>
              <a:t>10</a:t>
            </a:fld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  <p:sp>
        <p:nvSpPr>
          <p:cNvPr id="83972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F84438-561F-4CD7-9783-D5AA34CA9B77}" type="slidenum">
              <a:rPr lang="de-DE"/>
              <a:pPr>
                <a:defRPr/>
              </a:pPr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  <p:sp>
        <p:nvSpPr>
          <p:cNvPr id="84996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C23BBF-7A78-412C-A520-9AF496566645}" type="slidenum">
              <a:rPr lang="de-DE"/>
              <a:pPr>
                <a:defRPr/>
              </a:pPr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  <p:sp>
        <p:nvSpPr>
          <p:cNvPr id="86020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D7065-5B79-4208-9D94-FC87E3C39D9E}" type="slidenum">
              <a:rPr lang="de-DE"/>
              <a:pPr>
                <a:defRPr/>
              </a:pPr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  <p:sp>
        <p:nvSpPr>
          <p:cNvPr id="8704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C04A30-89E8-40AC-BAE8-74393B199C80}" type="slidenum">
              <a:rPr lang="de-DE"/>
              <a:pPr>
                <a:defRPr/>
              </a:pPr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  <p:sp>
        <p:nvSpPr>
          <p:cNvPr id="88068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448D38-53BB-431E-9B2C-A8F956BFFE14}" type="slidenum">
              <a:rPr lang="de-DE"/>
              <a:pPr>
                <a:defRPr/>
              </a:pPr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  <p:sp>
        <p:nvSpPr>
          <p:cNvPr id="89092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A6B81D-3074-4764-8809-09DF624A6EBD}" type="slidenum">
              <a:rPr lang="de-DE"/>
              <a:pPr>
                <a:defRPr/>
              </a:pPr>
              <a:t>17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5" descr="Kopfbild"/>
          <p:cNvPicPr>
            <a:picLocks noChangeAspect="1" noChangeArrowheads="1"/>
          </p:cNvPicPr>
          <p:nvPr userDrawn="1"/>
        </p:nvPicPr>
        <p:blipFill>
          <a:blip r:embed="rId2" cstate="print"/>
          <a:srcRect r="33687"/>
          <a:stretch>
            <a:fillRect/>
          </a:stretch>
        </p:blipFill>
        <p:spPr bwMode="auto">
          <a:xfrm>
            <a:off x="0" y="3429000"/>
            <a:ext cx="91440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9" descr="II_rahmen_neu_tite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e-DE" sz="800"/>
              <a:t>KIT – Universität des Landes Baden-Württemberg und</a:t>
            </a:r>
          </a:p>
          <a:p>
            <a:r>
              <a:rPr lang="de-DE" sz="800"/>
              <a:t>nationales Forschungszentrum in der Helmholtz-Gemeinschaft</a:t>
            </a:r>
          </a:p>
        </p:txBody>
      </p:sp>
      <p:sp>
        <p:nvSpPr>
          <p:cNvPr id="13" name="Text Box 21"/>
          <p:cNvSpPr txBox="1">
            <a:spLocks noChangeArrowheads="1"/>
          </p:cNvSpPr>
          <p:nvPr userDrawn="1"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bg1"/>
                </a:solidFill>
              </a:rPr>
              <a:t>Institut für Technik</a:t>
            </a:r>
            <a:r>
              <a:rPr lang="de-DE" sz="1000" baseline="0" dirty="0" smtClean="0">
                <a:solidFill>
                  <a:schemeClr val="bg1"/>
                </a:solidFill>
              </a:rPr>
              <a:t> der Informationsverarbeitung (ITIV)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26639" name="Picture 11" descr="KIT-Logo-rgb_de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ITIV-logo_color_small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63" y="285750"/>
            <a:ext cx="790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Dipl.-Ing. Markus Butzbach – Promotionsvortrag                                                            Hochauflösende Optische Kohärenztomographie mit einem Superkontinuumlaser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7950" y="6438900"/>
            <a:ext cx="398463" cy="1762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D7738-50B9-4B90-BE37-199519B971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xfrm>
            <a:off x="390525" y="6438900"/>
            <a:ext cx="868363" cy="1143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1F0E3-860C-4C1F-8FBD-20816AA4A135}" type="datetime1">
              <a:rPr lang="de-DE"/>
              <a:pPr>
                <a:defRPr/>
              </a:pPr>
              <a:t>18.07.2012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728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6613" y="1198563"/>
            <a:ext cx="4102100" cy="23701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6613" y="3721100"/>
            <a:ext cx="4102100" cy="23717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Dipl.-Ing. Markus Butzbach – Promotionsvortrag                                                            Hochauflösende Optische Kohärenztomographie mit einem Superkontinuumlaser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7950" y="6438900"/>
            <a:ext cx="398463" cy="1762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888B4-E784-4126-91E4-F303A276783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dt" sz="half" idx="12"/>
          </p:nvPr>
        </p:nvSpPr>
        <p:spPr>
          <a:xfrm>
            <a:off x="390525" y="6438900"/>
            <a:ext cx="868363" cy="1143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98FF7-601D-41B2-8D4D-B8019C6AAEF2}" type="datetime1">
              <a:rPr lang="de-DE"/>
              <a:pPr>
                <a:defRPr/>
              </a:pPr>
              <a:t>18.07.2012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2899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Karlsruhe Institute of Technology (KIT).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5929322" y="6453188"/>
            <a:ext cx="2819391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spcBef>
                <a:spcPct val="50000"/>
              </a:spcBef>
              <a:defRPr/>
            </a:pPr>
            <a:r>
              <a:rPr lang="de-DE" sz="900" dirty="0" smtClean="0"/>
              <a:t>Institut für Technik der Informationsverarbeitung (ITIV)</a:t>
            </a:r>
            <a:endParaRPr lang="de-DE" sz="900" dirty="0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643774FD-E815-4B85-B421-6F4167BD583D}" type="slidenum">
              <a:rPr lang="de-DE" sz="900" b="1"/>
              <a:pPr>
                <a:spcBef>
                  <a:spcPct val="50000"/>
                </a:spcBef>
                <a:defRPr/>
              </a:pPr>
              <a:t>‹Nr.›</a:t>
            </a:fld>
            <a:endParaRPr lang="de-DE" sz="900" b="1"/>
          </a:p>
        </p:txBody>
      </p:sp>
      <p:pic>
        <p:nvPicPr>
          <p:cNvPr id="1032" name="Picture 13" descr="KIT-Logo-rgb_d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67625" y="333375"/>
            <a:ext cx="10763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612775" y="6445250"/>
            <a:ext cx="86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fld id="{0151BDDF-1788-4FF4-B751-48849375B9E4}" type="datetime1">
              <a:rPr lang="de-DE" sz="900"/>
              <a:pPr/>
              <a:t>18.07.2012</a:t>
            </a:fld>
            <a:endParaRPr lang="de-DE" sz="9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0" r:id="rId12"/>
    <p:sldLayoutId id="2147483661" r:id="rId13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4.wmf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4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5288" y="1412875"/>
            <a:ext cx="83899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</a:pPr>
            <a:r>
              <a:rPr lang="de-DE" sz="2200" b="1" dirty="0" smtClean="0">
                <a:solidFill>
                  <a:schemeClr val="tx2"/>
                </a:solidFill>
              </a:rPr>
              <a:t>Integrierte Intelligente Sensoren Sommersemester 2012</a:t>
            </a:r>
            <a:endParaRPr lang="de-DE" sz="22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fld id="{E6562AD5-2FD3-4D2A-992F-A90D78AD53ED}" type="datetime1">
              <a:rPr lang="de-DE" sz="2200" b="1" smtClean="0">
                <a:solidFill>
                  <a:schemeClr val="tx2"/>
                </a:solidFill>
              </a:rPr>
              <a:t>18.07.2012</a:t>
            </a:fld>
            <a:endParaRPr lang="de-DE" sz="2200" b="1" dirty="0">
              <a:solidFill>
                <a:schemeClr val="tx2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96875" y="2349500"/>
            <a:ext cx="837088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1600" b="1" dirty="0" smtClean="0">
                <a:solidFill>
                  <a:srgbClr val="000000"/>
                </a:solidFill>
              </a:rPr>
              <a:t>Wilhelm </a:t>
            </a:r>
            <a:r>
              <a:rPr lang="de-DE" sz="1600" b="1" dirty="0">
                <a:solidFill>
                  <a:srgbClr val="000000"/>
                </a:solidFill>
              </a:rPr>
              <a:t>Stork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Streifenprojektion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286125" y="2157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066800"/>
            <a:ext cx="4562475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552825" y="2405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447800"/>
            <a:ext cx="30337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73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Streifenprojektion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4294967295"/>
          </p:nvPr>
        </p:nvSpPr>
        <p:spPr>
          <a:xfrm>
            <a:off x="63500" y="6381750"/>
            <a:ext cx="573088" cy="3968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985087-FC7E-44FB-9A57-6944D338B2FA}" type="slidenum">
              <a:rPr lang="en-GB" smtClean="0"/>
              <a:pPr>
                <a:defRPr/>
              </a:pPr>
              <a:t>11</a:t>
            </a:fld>
            <a:r>
              <a:rPr lang="en-GB" smtClean="0"/>
              <a:t> |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4294967295"/>
          </p:nvPr>
        </p:nvSpPr>
        <p:spPr>
          <a:xfrm>
            <a:off x="5748338" y="6376988"/>
            <a:ext cx="2763837" cy="2127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Institut für Technik der Informationsverarbeitung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4294967295"/>
          </p:nvPr>
        </p:nvSpPr>
        <p:spPr>
          <a:xfrm>
            <a:off x="731838" y="6381750"/>
            <a:ext cx="3692525" cy="2079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mtClean="0"/>
              <a:t>KIT – 	Universität des Landes Baden-Württemberg und nationales 			Forschungszentrum in der Helmholtz Gemeinschaft</a:t>
            </a:r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12776"/>
            <a:ext cx="46101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27" y="3568254"/>
            <a:ext cx="3281707" cy="280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999136"/>
            <a:ext cx="33147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525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Autofokussensor</a:t>
            </a:r>
          </a:p>
        </p:txBody>
      </p:sp>
      <p:graphicFrame>
        <p:nvGraphicFramePr>
          <p:cNvPr id="12290" name="Object 0"/>
          <p:cNvGraphicFramePr>
            <a:graphicFrameLocks noChangeAspect="1"/>
          </p:cNvGraphicFramePr>
          <p:nvPr/>
        </p:nvGraphicFramePr>
        <p:xfrm>
          <a:off x="990600" y="3276600"/>
          <a:ext cx="2300288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Dokument" r:id="rId4" imgW="3296160" imgH="4038480" progId="Word.Document.8">
                  <p:embed/>
                </p:oleObj>
              </mc:Choice>
              <mc:Fallback>
                <p:oleObj name="Dokument" r:id="rId4" imgW="3296160" imgH="40384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276600"/>
                        <a:ext cx="2300288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81000" y="1219200"/>
            <a:ext cx="35814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600" b="1"/>
              <a:t>Anwendungen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n-US" sz="1600" b="1"/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1600" b="1"/>
              <a:t> Mikroprofilometrie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1600" b="1"/>
              <a:t> CD-Pickup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1600" b="1"/>
              <a:t> Konfokale Rastermikroskopie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1600" b="1"/>
              <a:t> Fotokameras</a:t>
            </a:r>
          </a:p>
        </p:txBody>
      </p:sp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38200"/>
            <a:ext cx="444817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23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de-DE" smtClean="0"/>
              <a:t>Scheme for autofocus setup </a:t>
            </a:r>
          </a:p>
        </p:txBody>
      </p:sp>
      <p:pic>
        <p:nvPicPr>
          <p:cNvPr id="9625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4262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70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de-DE" smtClean="0"/>
              <a:t>Focus error detection</a:t>
            </a:r>
          </a:p>
        </p:txBody>
      </p:sp>
      <p:pic>
        <p:nvPicPr>
          <p:cNvPr id="9728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666875"/>
            <a:ext cx="68770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32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de-DE" sz="1800" smtClean="0">
                <a:solidFill>
                  <a:schemeClr val="tx1"/>
                </a:solidFill>
              </a:rPr>
              <a:t>Push-pull sensor for tracking on grooves </a:t>
            </a:r>
          </a:p>
        </p:txBody>
      </p:sp>
      <p:pic>
        <p:nvPicPr>
          <p:cNvPr id="9830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23925"/>
            <a:ext cx="32194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2738438"/>
            <a:ext cx="310515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990600"/>
            <a:ext cx="32956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4343400"/>
            <a:ext cx="352266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7239000" y="1295400"/>
            <a:ext cx="1903413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de-DE" sz="1600">
                <a:latin typeface="TimesTen-Roman"/>
              </a:rPr>
              <a:t> Light intensity distribution at the detector plane when the disk is in focus and the beam is centered on the track . 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de-DE" sz="1600">
                <a:latin typeface="TimesTen-Roman"/>
              </a:rPr>
              <a:t>In focus centered beam on the groove edge . 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endParaRPr lang="de-DE" sz="1600">
              <a:latin typeface="TimesTen-Roman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endParaRPr lang="de-DE" sz="1600">
              <a:latin typeface="TimesTen-Roman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de-DE" sz="1600">
                <a:latin typeface="TimesTen-Roman"/>
              </a:rPr>
              <a:t>Spot being on the opposite edge of the groove .</a:t>
            </a:r>
          </a:p>
        </p:txBody>
      </p:sp>
    </p:spTree>
    <p:extLst>
      <p:ext uri="{BB962C8B-B14F-4D97-AF65-F5344CB8AC3E}">
        <p14:creationId xmlns:p14="http://schemas.microsoft.com/office/powerpoint/2010/main" val="351741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Microoptical CD-Pick up</a:t>
            </a:r>
          </a:p>
        </p:txBody>
      </p:sp>
      <p:pic>
        <p:nvPicPr>
          <p:cNvPr id="993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41640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0259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00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de-DE" smtClean="0"/>
              <a:t>Detection scheme of magnetooptical disks </a:t>
            </a:r>
          </a:p>
        </p:txBody>
      </p:sp>
      <p:pic>
        <p:nvPicPr>
          <p:cNvPr id="10035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09713"/>
            <a:ext cx="73152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3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Integrated magnetooptical disk pickup </a:t>
            </a:r>
          </a:p>
        </p:txBody>
      </p:sp>
      <p:pic>
        <p:nvPicPr>
          <p:cNvPr id="101379" name="Picture 3" descr="iO_MO_pickup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72390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0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Autofokusverfahren zur Topographiebestimmung</a:t>
            </a:r>
          </a:p>
        </p:txBody>
      </p:sp>
      <p:graphicFrame>
        <p:nvGraphicFramePr>
          <p:cNvPr id="13314" name="Object 1024"/>
          <p:cNvGraphicFramePr>
            <a:graphicFrameLocks noChangeAspect="1"/>
          </p:cNvGraphicFramePr>
          <p:nvPr/>
        </p:nvGraphicFramePr>
        <p:xfrm>
          <a:off x="762000" y="1066800"/>
          <a:ext cx="2628900" cy="409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Dokument" r:id="rId4" imgW="2629440" imgH="4096800" progId="Word.Document.8">
                  <p:embed/>
                </p:oleObj>
              </mc:Choice>
              <mc:Fallback>
                <p:oleObj name="Dokument" r:id="rId4" imgW="2629440" imgH="40968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066800"/>
                        <a:ext cx="2628900" cy="409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1025"/>
          <p:cNvGraphicFramePr>
            <a:graphicFrameLocks noChangeAspect="1"/>
          </p:cNvGraphicFramePr>
          <p:nvPr/>
        </p:nvGraphicFramePr>
        <p:xfrm>
          <a:off x="609600" y="5486400"/>
          <a:ext cx="5562600" cy="13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Dokument" r:id="rId6" imgW="5974200" imgH="146160" progId="Word.Document.8">
                  <p:embed/>
                </p:oleObj>
              </mc:Choice>
              <mc:Fallback>
                <p:oleObj name="Dokument" r:id="rId6" imgW="5974200" imgH="1461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486400"/>
                        <a:ext cx="5562600" cy="13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1026"/>
          <p:cNvGraphicFramePr>
            <a:graphicFrameLocks noChangeAspect="1"/>
          </p:cNvGraphicFramePr>
          <p:nvPr/>
        </p:nvGraphicFramePr>
        <p:xfrm>
          <a:off x="4419600" y="1066800"/>
          <a:ext cx="3656013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Dokument" r:id="rId8" imgW="2524680" imgH="2734920" progId="Word.Document.8">
                  <p:embed/>
                </p:oleObj>
              </mc:Choice>
              <mc:Fallback>
                <p:oleObj name="Dokument" r:id="rId8" imgW="2524680" imgH="273492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066800"/>
                        <a:ext cx="3656013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1027"/>
          <p:cNvGraphicFramePr>
            <a:graphicFrameLocks noChangeAspect="1"/>
          </p:cNvGraphicFramePr>
          <p:nvPr/>
        </p:nvGraphicFramePr>
        <p:xfrm>
          <a:off x="4419600" y="5334000"/>
          <a:ext cx="597535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Dokument" r:id="rId10" imgW="5974200" imgH="301680" progId="Word.Document.8">
                  <p:embed/>
                </p:oleObj>
              </mc:Choice>
              <mc:Fallback>
                <p:oleObj name="Dokument" r:id="rId10" imgW="5974200" imgH="3016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5334000"/>
                        <a:ext cx="5975350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500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Motivation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198563"/>
            <a:ext cx="4464050" cy="4894262"/>
          </a:xfrm>
        </p:spPr>
        <p:txBody>
          <a:bodyPr/>
          <a:lstStyle/>
          <a:p>
            <a:pPr eaLnBrk="1" hangingPunct="1"/>
            <a:r>
              <a:rPr lang="en-US" sz="2200" smtClean="0"/>
              <a:t>Reduce O&amp;M cost</a:t>
            </a:r>
          </a:p>
          <a:p>
            <a:pPr lvl="1" eaLnBrk="1" hangingPunct="1"/>
            <a:r>
              <a:rPr lang="en-US" sz="1800" smtClean="0"/>
              <a:t>Extensions of life-cycle time and Improving the turbine reliability</a:t>
            </a:r>
          </a:p>
          <a:p>
            <a:pPr lvl="2" eaLnBrk="1" hangingPunct="1"/>
            <a:r>
              <a:rPr lang="en-US" sz="1600" smtClean="0"/>
              <a:t>Reducing the damage of mechanics</a:t>
            </a:r>
          </a:p>
          <a:p>
            <a:pPr lvl="2" eaLnBrk="1" hangingPunct="1"/>
            <a:r>
              <a:rPr lang="en-US" sz="1600" smtClean="0"/>
              <a:t>Predictive control of blade pitch</a:t>
            </a:r>
          </a:p>
          <a:p>
            <a:pPr lvl="2" eaLnBrk="1" hangingPunct="1"/>
            <a:r>
              <a:rPr lang="en-US" sz="1600" smtClean="0"/>
              <a:t>Reducing influence from wind fluctuations</a:t>
            </a:r>
          </a:p>
          <a:p>
            <a:pPr lvl="1" eaLnBrk="1" hangingPunct="1"/>
            <a:r>
              <a:rPr lang="en-US" sz="1800" smtClean="0"/>
              <a:t>Improving the efficiency of turbine</a:t>
            </a:r>
          </a:p>
          <a:p>
            <a:pPr lvl="2" eaLnBrk="1" hangingPunct="1"/>
            <a:r>
              <a:rPr lang="en-US" sz="1400" smtClean="0"/>
              <a:t>Destructive dynamic loads, excited by turbulent inflow &amp; rotation</a:t>
            </a:r>
          </a:p>
          <a:p>
            <a:pPr lvl="2" eaLnBrk="1" hangingPunct="1"/>
            <a:r>
              <a:rPr lang="en-US" sz="1400" smtClean="0"/>
              <a:t>Greater potential dynamic coupling</a:t>
            </a:r>
          </a:p>
          <a:p>
            <a:pPr lvl="2" eaLnBrk="1" hangingPunct="1"/>
            <a:r>
              <a:rPr lang="en-US" sz="1400" smtClean="0"/>
              <a:t>Extend the working wind speed range</a:t>
            </a:r>
          </a:p>
          <a:p>
            <a:pPr eaLnBrk="1" hangingPunct="1"/>
            <a:r>
              <a:rPr lang="en-US" sz="2200" smtClean="0"/>
              <a:t>Smart turbine design</a:t>
            </a:r>
          </a:p>
          <a:p>
            <a:pPr lvl="1" eaLnBrk="1" hangingPunct="1"/>
            <a:r>
              <a:rPr lang="en-US" sz="1800" smtClean="0"/>
              <a:t>Optimal control to get highest output</a:t>
            </a:r>
          </a:p>
          <a:p>
            <a:pPr eaLnBrk="1" hangingPunct="1"/>
            <a:r>
              <a:rPr lang="en-US" sz="2200" smtClean="0"/>
              <a:t>Larger scale turbine design</a:t>
            </a:r>
          </a:p>
        </p:txBody>
      </p:sp>
      <p:pic>
        <p:nvPicPr>
          <p:cNvPr id="17412" name="Picture 3" descr="D:\Research\Wind Turbin\Pictures\multibrid-lidar-messung-aus-gondel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2276475"/>
            <a:ext cx="4011613" cy="2566988"/>
          </a:xfrm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948488" y="4868863"/>
            <a:ext cx="2016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/>
              <a:t> *Figure Source: SWE, Stuttgart</a:t>
            </a:r>
          </a:p>
        </p:txBody>
      </p:sp>
    </p:spTree>
    <p:extLst>
      <p:ext uri="{BB962C8B-B14F-4D97-AF65-F5344CB8AC3E}">
        <p14:creationId xmlns:p14="http://schemas.microsoft.com/office/powerpoint/2010/main" val="35160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Optische Kohärenz Tomographie: OCT</a:t>
            </a:r>
            <a:endParaRPr lang="de-DE" dirty="0" smtClean="0"/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de-DE" sz="2000" smtClean="0"/>
              <a:t>Michelson-Interferometer</a:t>
            </a:r>
          </a:p>
        </p:txBody>
      </p:sp>
      <p:grpSp>
        <p:nvGrpSpPr>
          <p:cNvPr id="8199" name="Gruppieren 51"/>
          <p:cNvGrpSpPr>
            <a:grpSpLocks/>
          </p:cNvGrpSpPr>
          <p:nvPr/>
        </p:nvGrpSpPr>
        <p:grpSpPr bwMode="auto">
          <a:xfrm>
            <a:off x="395288" y="2389188"/>
            <a:ext cx="3311525" cy="2954337"/>
            <a:chOff x="975345" y="1988840"/>
            <a:chExt cx="3308598" cy="2953569"/>
          </a:xfrm>
        </p:grpSpPr>
        <p:grpSp>
          <p:nvGrpSpPr>
            <p:cNvPr id="8205" name="Group 6"/>
            <p:cNvGrpSpPr>
              <a:grpSpLocks/>
            </p:cNvGrpSpPr>
            <p:nvPr/>
          </p:nvGrpSpPr>
          <p:grpSpPr bwMode="auto">
            <a:xfrm>
              <a:off x="975345" y="3317276"/>
              <a:ext cx="513048" cy="271813"/>
              <a:chOff x="963" y="2619"/>
              <a:chExt cx="693" cy="477"/>
            </a:xfrm>
          </p:grpSpPr>
          <p:sp>
            <p:nvSpPr>
              <p:cNvPr id="8225" name="Rectangle 7"/>
              <p:cNvSpPr>
                <a:spLocks noChangeArrowheads="1"/>
              </p:cNvSpPr>
              <p:nvPr/>
            </p:nvSpPr>
            <p:spPr bwMode="auto">
              <a:xfrm>
                <a:off x="963" y="2619"/>
                <a:ext cx="603" cy="47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226" name="Rectangle 8"/>
              <p:cNvSpPr>
                <a:spLocks noChangeArrowheads="1"/>
              </p:cNvSpPr>
              <p:nvPr/>
            </p:nvSpPr>
            <p:spPr bwMode="auto">
              <a:xfrm>
                <a:off x="1566" y="2817"/>
                <a:ext cx="90" cy="9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8206" name="Line 9"/>
            <p:cNvSpPr>
              <a:spLocks noChangeShapeType="1"/>
            </p:cNvSpPr>
            <p:nvPr/>
          </p:nvSpPr>
          <p:spPr bwMode="auto">
            <a:xfrm>
              <a:off x="1482776" y="3445526"/>
              <a:ext cx="1262023" cy="191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07" name="Line 10"/>
            <p:cNvSpPr>
              <a:spLocks noChangeShapeType="1"/>
            </p:cNvSpPr>
            <p:nvPr/>
          </p:nvSpPr>
          <p:spPr bwMode="auto">
            <a:xfrm>
              <a:off x="1495883" y="3445526"/>
              <a:ext cx="595435" cy="191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08" name="Line 11"/>
            <p:cNvSpPr>
              <a:spLocks noChangeShapeType="1"/>
            </p:cNvSpPr>
            <p:nvPr/>
          </p:nvSpPr>
          <p:spPr bwMode="auto">
            <a:xfrm flipH="1">
              <a:off x="2430229" y="3133515"/>
              <a:ext cx="557987" cy="6240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09" name="Line 12"/>
            <p:cNvSpPr>
              <a:spLocks noChangeShapeType="1"/>
            </p:cNvSpPr>
            <p:nvPr/>
          </p:nvSpPr>
          <p:spPr bwMode="auto">
            <a:xfrm>
              <a:off x="2711095" y="3445526"/>
              <a:ext cx="1340666" cy="191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10" name="Line 13"/>
            <p:cNvSpPr>
              <a:spLocks noChangeShapeType="1"/>
            </p:cNvSpPr>
            <p:nvPr/>
          </p:nvSpPr>
          <p:spPr bwMode="auto">
            <a:xfrm>
              <a:off x="3259719" y="3447440"/>
              <a:ext cx="595435" cy="191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11" name="Line 14"/>
            <p:cNvSpPr>
              <a:spLocks noChangeShapeType="1"/>
            </p:cNvSpPr>
            <p:nvPr/>
          </p:nvSpPr>
          <p:spPr bwMode="auto">
            <a:xfrm flipH="1">
              <a:off x="3038772" y="3447440"/>
              <a:ext cx="745230" cy="191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12" name="Rectangle 15"/>
            <p:cNvSpPr>
              <a:spLocks noChangeArrowheads="1"/>
            </p:cNvSpPr>
            <p:nvPr/>
          </p:nvSpPr>
          <p:spPr bwMode="auto">
            <a:xfrm>
              <a:off x="4038654" y="2913386"/>
              <a:ext cx="106729" cy="103939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13" name="Rectangle 16"/>
            <p:cNvSpPr>
              <a:spLocks noChangeArrowheads="1"/>
            </p:cNvSpPr>
            <p:nvPr/>
          </p:nvSpPr>
          <p:spPr bwMode="auto">
            <a:xfrm>
              <a:off x="2289796" y="1988840"/>
              <a:ext cx="807021" cy="118679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14" name="Line 17"/>
            <p:cNvSpPr>
              <a:spLocks noChangeShapeType="1"/>
            </p:cNvSpPr>
            <p:nvPr/>
          </p:nvSpPr>
          <p:spPr bwMode="auto">
            <a:xfrm flipV="1">
              <a:off x="2711095" y="2092205"/>
              <a:ext cx="0" cy="133992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15" name="Line 18"/>
            <p:cNvSpPr>
              <a:spLocks noChangeShapeType="1"/>
            </p:cNvSpPr>
            <p:nvPr/>
          </p:nvSpPr>
          <p:spPr bwMode="auto">
            <a:xfrm flipV="1">
              <a:off x="2711095" y="2325734"/>
              <a:ext cx="0" cy="61253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16" name="Line 19"/>
            <p:cNvSpPr>
              <a:spLocks noChangeShapeType="1"/>
            </p:cNvSpPr>
            <p:nvPr/>
          </p:nvSpPr>
          <p:spPr bwMode="auto">
            <a:xfrm>
              <a:off x="2712967" y="2614775"/>
              <a:ext cx="0" cy="6240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17" name="Line 20"/>
            <p:cNvSpPr>
              <a:spLocks noChangeShapeType="1"/>
            </p:cNvSpPr>
            <p:nvPr/>
          </p:nvSpPr>
          <p:spPr bwMode="auto">
            <a:xfrm>
              <a:off x="2711095" y="3458925"/>
              <a:ext cx="0" cy="8728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18" name="Line 21"/>
            <p:cNvSpPr>
              <a:spLocks noChangeShapeType="1"/>
            </p:cNvSpPr>
            <p:nvPr/>
          </p:nvSpPr>
          <p:spPr bwMode="auto">
            <a:xfrm>
              <a:off x="2711095" y="3537406"/>
              <a:ext cx="0" cy="32540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19" name="Rectangle 22"/>
            <p:cNvSpPr>
              <a:spLocks noChangeArrowheads="1"/>
            </p:cNvSpPr>
            <p:nvPr/>
          </p:nvSpPr>
          <p:spPr bwMode="auto">
            <a:xfrm>
              <a:off x="2488275" y="4486836"/>
              <a:ext cx="443768" cy="45557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20" name="Rectangle 23"/>
            <p:cNvSpPr>
              <a:spLocks noChangeArrowheads="1"/>
            </p:cNvSpPr>
            <p:nvPr/>
          </p:nvSpPr>
          <p:spPr bwMode="auto">
            <a:xfrm>
              <a:off x="2628708" y="4318389"/>
              <a:ext cx="151667" cy="16844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21" name="Line 24"/>
            <p:cNvSpPr>
              <a:spLocks noChangeShapeType="1"/>
            </p:cNvSpPr>
            <p:nvPr/>
          </p:nvSpPr>
          <p:spPr bwMode="auto">
            <a:xfrm>
              <a:off x="3933797" y="4082945"/>
              <a:ext cx="350146" cy="19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22" name="Line 25"/>
            <p:cNvSpPr>
              <a:spLocks noChangeShapeType="1"/>
            </p:cNvSpPr>
            <p:nvPr/>
          </p:nvSpPr>
          <p:spPr bwMode="auto">
            <a:xfrm flipH="1">
              <a:off x="3877624" y="4084859"/>
              <a:ext cx="2434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23" name="Text Box 35"/>
            <p:cNvSpPr txBox="1">
              <a:spLocks noChangeArrowheads="1"/>
            </p:cNvSpPr>
            <p:nvPr/>
          </p:nvSpPr>
          <p:spPr bwMode="auto">
            <a:xfrm>
              <a:off x="2770807" y="2510992"/>
              <a:ext cx="217295" cy="33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sz="1600"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8224" name="Text Box 36"/>
            <p:cNvSpPr txBox="1">
              <a:spLocks noChangeArrowheads="1"/>
            </p:cNvSpPr>
            <p:nvPr/>
          </p:nvSpPr>
          <p:spPr bwMode="auto">
            <a:xfrm>
              <a:off x="2924658" y="3118846"/>
              <a:ext cx="943728" cy="33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sz="1600">
                  <a:latin typeface="Times New Roman" pitchFamily="18" charset="0"/>
                </a:rPr>
                <a:t>L+</a:t>
              </a:r>
              <a:r>
                <a:rPr lang="el-GR" sz="1600"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de-DE" sz="160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el-GR" sz="1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200" name="Picture 27" descr="Interferogramm1_deutsch_n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300355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Inhaltsplatzhalter 2"/>
          <p:cNvSpPr>
            <a:spLocks/>
          </p:cNvSpPr>
          <p:nvPr/>
        </p:nvSpPr>
        <p:spPr bwMode="auto">
          <a:xfrm>
            <a:off x="4371975" y="1871663"/>
            <a:ext cx="4376738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SzPct val="70000"/>
              <a:buFontTx/>
              <a:buBlip>
                <a:blip r:embed="rId4"/>
              </a:buBlip>
            </a:pPr>
            <a:r>
              <a:rPr lang="de-DE" sz="2000"/>
              <a:t>Beweglicher Referenzspiegel</a:t>
            </a:r>
          </a:p>
          <a:p>
            <a:pPr marL="342900" indent="-342900">
              <a:spcBef>
                <a:spcPct val="20000"/>
              </a:spcBef>
              <a:buSzPct val="70000"/>
              <a:buFontTx/>
              <a:buBlip>
                <a:blip r:embed="rId4"/>
              </a:buBlip>
            </a:pPr>
            <a:r>
              <a:rPr lang="de-DE" sz="2000"/>
              <a:t>Gemessenes Interferenzsignal variiert mit dem Weglängenunterschied</a:t>
            </a:r>
          </a:p>
        </p:txBody>
      </p:sp>
      <p:graphicFrame>
        <p:nvGraphicFramePr>
          <p:cNvPr id="8202" name="Object 30"/>
          <p:cNvGraphicFramePr>
            <a:graphicFrameLocks noChangeAspect="1"/>
          </p:cNvGraphicFramePr>
          <p:nvPr>
            <p:ph sz="half" idx="2"/>
          </p:nvPr>
        </p:nvGraphicFramePr>
        <p:xfrm>
          <a:off x="227013" y="5438775"/>
          <a:ext cx="41021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5" imgW="2132674" imgH="406224" progId="Equation.DSMT4">
                  <p:embed/>
                </p:oleObj>
              </mc:Choice>
              <mc:Fallback>
                <p:oleObj name="Equation" r:id="rId5" imgW="2132674" imgH="4062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013" y="5438775"/>
                        <a:ext cx="4102100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3" name="Textfeld 1"/>
          <p:cNvSpPr txBox="1">
            <a:spLocks noChangeArrowheads="1"/>
          </p:cNvSpPr>
          <p:nvPr/>
        </p:nvSpPr>
        <p:spPr bwMode="auto">
          <a:xfrm>
            <a:off x="395288" y="3451225"/>
            <a:ext cx="669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/>
              <a:t>Laser</a:t>
            </a:r>
          </a:p>
        </p:txBody>
      </p:sp>
      <p:sp>
        <p:nvSpPr>
          <p:cNvPr id="8204" name="Textfeld 33"/>
          <p:cNvSpPr txBox="1">
            <a:spLocks noChangeArrowheads="1"/>
          </p:cNvSpPr>
          <p:nvPr/>
        </p:nvSpPr>
        <p:spPr bwMode="auto">
          <a:xfrm>
            <a:off x="619125" y="5078413"/>
            <a:ext cx="1225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200"/>
              <a:t>Photodetektor</a:t>
            </a:r>
          </a:p>
        </p:txBody>
      </p:sp>
    </p:spTree>
    <p:extLst>
      <p:ext uri="{BB962C8B-B14F-4D97-AF65-F5344CB8AC3E}">
        <p14:creationId xmlns:p14="http://schemas.microsoft.com/office/powerpoint/2010/main" val="21000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107950" y="6438900"/>
            <a:ext cx="398463" cy="176213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F4AD1B-18B7-47CB-A680-A08CC75C498E}" type="slidenum">
              <a:rPr lang="de-DE"/>
              <a:pPr eaLnBrk="1" hangingPunct="1"/>
              <a:t>21</a:t>
            </a:fld>
            <a:endParaRPr lang="de-DE"/>
          </a:p>
        </p:txBody>
      </p:sp>
      <p:pic>
        <p:nvPicPr>
          <p:cNvPr id="9221" name="Picture 56" descr="Interferogramm2_deutsch_n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/>
          <a:stretch>
            <a:fillRect/>
          </a:stretch>
        </p:blipFill>
        <p:spPr bwMode="auto">
          <a:xfrm>
            <a:off x="165100" y="1644650"/>
            <a:ext cx="42227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 </a:t>
            </a:r>
            <a:r>
              <a:rPr lang="de-DE" dirty="0" smtClean="0"/>
              <a:t>Weißlicht-Interferometrie</a:t>
            </a:r>
          </a:p>
        </p:txBody>
      </p:sp>
      <p:sp>
        <p:nvSpPr>
          <p:cNvPr id="9223" name="Inhaltsplatzhalter 2"/>
          <p:cNvSpPr>
            <a:spLocks/>
          </p:cNvSpPr>
          <p:nvPr/>
        </p:nvSpPr>
        <p:spPr bwMode="auto">
          <a:xfrm>
            <a:off x="4371975" y="1262063"/>
            <a:ext cx="4530725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SzPct val="70000"/>
              <a:buFontTx/>
              <a:buBlip>
                <a:blip r:embed="rId4"/>
              </a:buBlip>
            </a:pPr>
            <a:r>
              <a:rPr lang="de-DE" sz="2000"/>
              <a:t>Verwendung von kurzkohärentem Licht erlaubt eindeutige Lokalisierung der Reflexion; Interferenz nur bei genauem Längenabgleich des Interferometers</a:t>
            </a:r>
          </a:p>
          <a:p>
            <a:pPr marL="342900" indent="-342900">
              <a:spcBef>
                <a:spcPct val="20000"/>
              </a:spcBef>
              <a:buSzPct val="70000"/>
              <a:buFontTx/>
              <a:buBlip>
                <a:blip r:embed="rId4"/>
              </a:buBlip>
            </a:pPr>
            <a:r>
              <a:rPr lang="de-DE" sz="2000"/>
              <a:t>Kohärenzlänge bestimmt die Auflösung und ist umgekehrt proportional zur Bandbreite der verwendeten Strahlung</a:t>
            </a:r>
          </a:p>
        </p:txBody>
      </p:sp>
      <p:grpSp>
        <p:nvGrpSpPr>
          <p:cNvPr id="9224" name="Gruppieren 6"/>
          <p:cNvGrpSpPr>
            <a:grpSpLocks/>
          </p:cNvGrpSpPr>
          <p:nvPr/>
        </p:nvGrpSpPr>
        <p:grpSpPr bwMode="auto">
          <a:xfrm>
            <a:off x="5876925" y="4135438"/>
            <a:ext cx="2303463" cy="2105025"/>
            <a:chOff x="1516063" y="2173288"/>
            <a:chExt cx="3675062" cy="3208337"/>
          </a:xfrm>
        </p:grpSpPr>
        <p:grpSp>
          <p:nvGrpSpPr>
            <p:cNvPr id="9226" name="Group 4"/>
            <p:cNvGrpSpPr>
              <a:grpSpLocks/>
            </p:cNvGrpSpPr>
            <p:nvPr/>
          </p:nvGrpSpPr>
          <p:grpSpPr bwMode="auto">
            <a:xfrm>
              <a:off x="1516065" y="3717925"/>
              <a:ext cx="568326" cy="279400"/>
              <a:chOff x="963" y="2619"/>
              <a:chExt cx="693" cy="477"/>
            </a:xfrm>
          </p:grpSpPr>
          <p:sp>
            <p:nvSpPr>
              <p:cNvPr id="9249" name="Rectangle 5"/>
              <p:cNvSpPr>
                <a:spLocks noChangeArrowheads="1"/>
              </p:cNvSpPr>
              <p:nvPr/>
            </p:nvSpPr>
            <p:spPr bwMode="auto">
              <a:xfrm>
                <a:off x="963" y="2619"/>
                <a:ext cx="603" cy="47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250" name="Rectangle 6"/>
              <p:cNvSpPr>
                <a:spLocks noChangeArrowheads="1"/>
              </p:cNvSpPr>
              <p:nvPr/>
            </p:nvSpPr>
            <p:spPr bwMode="auto">
              <a:xfrm>
                <a:off x="1566" y="2817"/>
                <a:ext cx="90" cy="9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9227" name="Line 7"/>
            <p:cNvSpPr>
              <a:spLocks noChangeShapeType="1"/>
            </p:cNvSpPr>
            <p:nvPr/>
          </p:nvSpPr>
          <p:spPr bwMode="auto">
            <a:xfrm>
              <a:off x="2084388" y="3849688"/>
              <a:ext cx="1398587" cy="15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28" name="Line 8"/>
            <p:cNvSpPr>
              <a:spLocks noChangeShapeType="1"/>
            </p:cNvSpPr>
            <p:nvPr/>
          </p:nvSpPr>
          <p:spPr bwMode="auto">
            <a:xfrm>
              <a:off x="2098675" y="3849688"/>
              <a:ext cx="658813" cy="15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29" name="Line 9"/>
            <p:cNvSpPr>
              <a:spLocks noChangeShapeType="1"/>
            </p:cNvSpPr>
            <p:nvPr/>
          </p:nvSpPr>
          <p:spPr bwMode="auto">
            <a:xfrm flipH="1">
              <a:off x="3133725" y="3530600"/>
              <a:ext cx="620713" cy="6397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0" name="Line 10"/>
            <p:cNvSpPr>
              <a:spLocks noChangeShapeType="1"/>
            </p:cNvSpPr>
            <p:nvPr/>
          </p:nvSpPr>
          <p:spPr bwMode="auto">
            <a:xfrm>
              <a:off x="3444875" y="3849688"/>
              <a:ext cx="1487488" cy="15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1" name="Line 11"/>
            <p:cNvSpPr>
              <a:spLocks noChangeShapeType="1"/>
            </p:cNvSpPr>
            <p:nvPr/>
          </p:nvSpPr>
          <p:spPr bwMode="auto">
            <a:xfrm>
              <a:off x="4054475" y="3851275"/>
              <a:ext cx="660400" cy="15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2" name="Line 12"/>
            <p:cNvSpPr>
              <a:spLocks noChangeShapeType="1"/>
            </p:cNvSpPr>
            <p:nvPr/>
          </p:nvSpPr>
          <p:spPr bwMode="auto">
            <a:xfrm flipH="1">
              <a:off x="3808413" y="3851275"/>
              <a:ext cx="828675" cy="15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3" name="Rectangle 13"/>
            <p:cNvSpPr>
              <a:spLocks noChangeArrowheads="1"/>
            </p:cNvSpPr>
            <p:nvPr/>
          </p:nvSpPr>
          <p:spPr bwMode="auto">
            <a:xfrm>
              <a:off x="4919663" y="3305175"/>
              <a:ext cx="117475" cy="1063625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4" name="Rectangle 14"/>
            <p:cNvSpPr>
              <a:spLocks noChangeArrowheads="1"/>
            </p:cNvSpPr>
            <p:nvPr/>
          </p:nvSpPr>
          <p:spPr bwMode="auto">
            <a:xfrm>
              <a:off x="2967038" y="2260600"/>
              <a:ext cx="993775" cy="111125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5" name="Line 15"/>
            <p:cNvSpPr>
              <a:spLocks noChangeShapeType="1"/>
            </p:cNvSpPr>
            <p:nvPr/>
          </p:nvSpPr>
          <p:spPr bwMode="auto">
            <a:xfrm flipV="1">
              <a:off x="3444875" y="2443163"/>
              <a:ext cx="0" cy="13938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6" name="Line 16"/>
            <p:cNvSpPr>
              <a:spLocks noChangeShapeType="1"/>
            </p:cNvSpPr>
            <p:nvPr/>
          </p:nvSpPr>
          <p:spPr bwMode="auto">
            <a:xfrm flipV="1">
              <a:off x="3444875" y="2705100"/>
              <a:ext cx="0" cy="6254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7" name="Line 17"/>
            <p:cNvSpPr>
              <a:spLocks noChangeShapeType="1"/>
            </p:cNvSpPr>
            <p:nvPr/>
          </p:nvSpPr>
          <p:spPr bwMode="auto">
            <a:xfrm>
              <a:off x="3446463" y="3000375"/>
              <a:ext cx="0" cy="6381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8" name="Line 18"/>
            <p:cNvSpPr>
              <a:spLocks noChangeShapeType="1"/>
            </p:cNvSpPr>
            <p:nvPr/>
          </p:nvSpPr>
          <p:spPr bwMode="auto">
            <a:xfrm>
              <a:off x="3444875" y="3863975"/>
              <a:ext cx="0" cy="8921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39" name="Line 19"/>
            <p:cNvSpPr>
              <a:spLocks noChangeShapeType="1"/>
            </p:cNvSpPr>
            <p:nvPr/>
          </p:nvSpPr>
          <p:spPr bwMode="auto">
            <a:xfrm>
              <a:off x="3444875" y="3943350"/>
              <a:ext cx="0" cy="3333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0" name="Rectangle 20"/>
            <p:cNvSpPr>
              <a:spLocks noChangeArrowheads="1"/>
            </p:cNvSpPr>
            <p:nvPr/>
          </p:nvSpPr>
          <p:spPr bwMode="auto">
            <a:xfrm>
              <a:off x="3198813" y="4914900"/>
              <a:ext cx="492125" cy="4667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1" name="Rectangle 21"/>
            <p:cNvSpPr>
              <a:spLocks noChangeArrowheads="1"/>
            </p:cNvSpPr>
            <p:nvPr/>
          </p:nvSpPr>
          <p:spPr bwMode="auto">
            <a:xfrm>
              <a:off x="3354388" y="4741863"/>
              <a:ext cx="168275" cy="17303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2" name="Line 22"/>
            <p:cNvSpPr>
              <a:spLocks noChangeShapeType="1"/>
            </p:cNvSpPr>
            <p:nvPr/>
          </p:nvSpPr>
          <p:spPr bwMode="auto">
            <a:xfrm>
              <a:off x="4803775" y="4502150"/>
              <a:ext cx="38735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3" name="Line 23"/>
            <p:cNvSpPr>
              <a:spLocks noChangeShapeType="1"/>
            </p:cNvSpPr>
            <p:nvPr/>
          </p:nvSpPr>
          <p:spPr bwMode="auto">
            <a:xfrm flipH="1">
              <a:off x="4740275" y="4503738"/>
              <a:ext cx="271463" cy="15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4" name="Rectangle 24"/>
            <p:cNvSpPr>
              <a:spLocks noChangeArrowheads="1"/>
            </p:cNvSpPr>
            <p:nvPr/>
          </p:nvSpPr>
          <p:spPr bwMode="auto">
            <a:xfrm>
              <a:off x="3017838" y="2255838"/>
              <a:ext cx="90487" cy="209550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5" name="Rectangle 25"/>
            <p:cNvSpPr>
              <a:spLocks noChangeArrowheads="1"/>
            </p:cNvSpPr>
            <p:nvPr/>
          </p:nvSpPr>
          <p:spPr bwMode="auto">
            <a:xfrm>
              <a:off x="3300413" y="2328863"/>
              <a:ext cx="157162" cy="133350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6" name="Rectangle 26"/>
            <p:cNvSpPr>
              <a:spLocks noChangeArrowheads="1"/>
            </p:cNvSpPr>
            <p:nvPr/>
          </p:nvSpPr>
          <p:spPr bwMode="auto">
            <a:xfrm>
              <a:off x="3625850" y="2279650"/>
              <a:ext cx="284163" cy="142875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7" name="Line 27"/>
            <p:cNvSpPr>
              <a:spLocks noChangeShapeType="1"/>
            </p:cNvSpPr>
            <p:nvPr/>
          </p:nvSpPr>
          <p:spPr bwMode="auto">
            <a:xfrm>
              <a:off x="3300413" y="2173288"/>
              <a:ext cx="387350" cy="15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48" name="Line 28"/>
            <p:cNvSpPr>
              <a:spLocks noChangeShapeType="1"/>
            </p:cNvSpPr>
            <p:nvPr/>
          </p:nvSpPr>
          <p:spPr bwMode="auto">
            <a:xfrm flipH="1">
              <a:off x="3236913" y="2174875"/>
              <a:ext cx="271462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aphicFrame>
        <p:nvGraphicFramePr>
          <p:cNvPr id="9225" name="Object 58"/>
          <p:cNvGraphicFramePr>
            <a:graphicFrameLocks noChangeAspect="1"/>
          </p:cNvGraphicFramePr>
          <p:nvPr>
            <p:ph idx="1"/>
          </p:nvPr>
        </p:nvGraphicFramePr>
        <p:xfrm>
          <a:off x="277813" y="5356225"/>
          <a:ext cx="499110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5" imgW="2527300" imgH="406400" progId="Equation.DSMT4">
                  <p:embed/>
                </p:oleObj>
              </mc:Choice>
              <mc:Fallback>
                <p:oleObj name="Equation" r:id="rId5" imgW="25273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813" y="5356225"/>
                        <a:ext cx="4991100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68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107950" y="6438900"/>
            <a:ext cx="398463" cy="176213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3991F91-C843-486D-A56C-50228C9C45C2}" type="slidenum">
              <a:rPr lang="de-DE"/>
              <a:pPr eaLnBrk="1" hangingPunct="1"/>
              <a:t>22</a:t>
            </a:fld>
            <a:endParaRPr lang="de-DE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Drei Schichten Sample</a:t>
            </a:r>
            <a:endParaRPr lang="de-DE" dirty="0" smtClean="0"/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smtClean="0"/>
              <a:t>Wird der Samplestrahl nicht nur an der Sampleoberfläche reflektiert, sondern zusätzlich an anderen Tiefen des Samples, spricht man von OCT</a:t>
            </a:r>
          </a:p>
        </p:txBody>
      </p:sp>
      <p:grpSp>
        <p:nvGrpSpPr>
          <p:cNvPr id="10247" name="Group 32"/>
          <p:cNvGrpSpPr>
            <a:grpSpLocks/>
          </p:cNvGrpSpPr>
          <p:nvPr/>
        </p:nvGrpSpPr>
        <p:grpSpPr bwMode="auto">
          <a:xfrm>
            <a:off x="585788" y="2817813"/>
            <a:ext cx="3036887" cy="3117850"/>
            <a:chOff x="783" y="1787"/>
            <a:chExt cx="2015" cy="2159"/>
          </a:xfrm>
        </p:grpSpPr>
        <p:grpSp>
          <p:nvGrpSpPr>
            <p:cNvPr id="10249" name="Group 6"/>
            <p:cNvGrpSpPr>
              <a:grpSpLocks/>
            </p:cNvGrpSpPr>
            <p:nvPr/>
          </p:nvGrpSpPr>
          <p:grpSpPr bwMode="auto">
            <a:xfrm>
              <a:off x="781" y="2820"/>
              <a:ext cx="311" cy="189"/>
              <a:chOff x="963" y="2619"/>
              <a:chExt cx="693" cy="477"/>
            </a:xfrm>
          </p:grpSpPr>
          <p:sp>
            <p:nvSpPr>
              <p:cNvPr id="10271" name="Rectangle 7"/>
              <p:cNvSpPr>
                <a:spLocks noChangeArrowheads="1"/>
              </p:cNvSpPr>
              <p:nvPr/>
            </p:nvSpPr>
            <p:spPr bwMode="auto">
              <a:xfrm>
                <a:off x="963" y="2619"/>
                <a:ext cx="603" cy="47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272" name="Rectangle 8"/>
              <p:cNvSpPr>
                <a:spLocks noChangeArrowheads="1"/>
              </p:cNvSpPr>
              <p:nvPr/>
            </p:nvSpPr>
            <p:spPr bwMode="auto">
              <a:xfrm>
                <a:off x="1566" y="2817"/>
                <a:ext cx="90" cy="9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0250" name="Line 9"/>
            <p:cNvSpPr>
              <a:spLocks noChangeShapeType="1"/>
            </p:cNvSpPr>
            <p:nvPr/>
          </p:nvSpPr>
          <p:spPr bwMode="auto">
            <a:xfrm>
              <a:off x="1095" y="2908"/>
              <a:ext cx="767" cy="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51" name="Line 10"/>
            <p:cNvSpPr>
              <a:spLocks noChangeShapeType="1"/>
            </p:cNvSpPr>
            <p:nvPr/>
          </p:nvSpPr>
          <p:spPr bwMode="auto">
            <a:xfrm>
              <a:off x="1103" y="2908"/>
              <a:ext cx="361" cy="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52" name="Line 11"/>
            <p:cNvSpPr>
              <a:spLocks noChangeShapeType="1"/>
            </p:cNvSpPr>
            <p:nvPr/>
          </p:nvSpPr>
          <p:spPr bwMode="auto">
            <a:xfrm flipH="1">
              <a:off x="1670" y="2693"/>
              <a:ext cx="341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53" name="Line 12"/>
            <p:cNvSpPr>
              <a:spLocks noChangeShapeType="1"/>
            </p:cNvSpPr>
            <p:nvPr/>
          </p:nvSpPr>
          <p:spPr bwMode="auto">
            <a:xfrm>
              <a:off x="1841" y="2908"/>
              <a:ext cx="816" cy="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54" name="Line 13"/>
            <p:cNvSpPr>
              <a:spLocks noChangeShapeType="1"/>
            </p:cNvSpPr>
            <p:nvPr/>
          </p:nvSpPr>
          <p:spPr bwMode="auto">
            <a:xfrm>
              <a:off x="2175" y="2910"/>
              <a:ext cx="362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55" name="Line 14"/>
            <p:cNvSpPr>
              <a:spLocks noChangeShapeType="1"/>
            </p:cNvSpPr>
            <p:nvPr/>
          </p:nvSpPr>
          <p:spPr bwMode="auto">
            <a:xfrm flipH="1">
              <a:off x="2040" y="2910"/>
              <a:ext cx="455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56" name="Rectangle 15"/>
            <p:cNvSpPr>
              <a:spLocks noChangeArrowheads="1"/>
            </p:cNvSpPr>
            <p:nvPr/>
          </p:nvSpPr>
          <p:spPr bwMode="auto">
            <a:xfrm>
              <a:off x="2649" y="2540"/>
              <a:ext cx="64" cy="72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57" name="Line 16"/>
            <p:cNvSpPr>
              <a:spLocks noChangeShapeType="1"/>
            </p:cNvSpPr>
            <p:nvPr/>
          </p:nvSpPr>
          <p:spPr bwMode="auto">
            <a:xfrm flipV="1">
              <a:off x="1841" y="1957"/>
              <a:ext cx="0" cy="94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58" name="Line 17"/>
            <p:cNvSpPr>
              <a:spLocks noChangeShapeType="1"/>
            </p:cNvSpPr>
            <p:nvPr/>
          </p:nvSpPr>
          <p:spPr bwMode="auto">
            <a:xfrm flipV="1">
              <a:off x="1841" y="1955"/>
              <a:ext cx="0" cy="60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59" name="Line 18"/>
            <p:cNvSpPr>
              <a:spLocks noChangeShapeType="1"/>
            </p:cNvSpPr>
            <p:nvPr/>
          </p:nvSpPr>
          <p:spPr bwMode="auto">
            <a:xfrm>
              <a:off x="1841" y="2333"/>
              <a:ext cx="0" cy="43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60" name="Line 19"/>
            <p:cNvSpPr>
              <a:spLocks noChangeShapeType="1"/>
            </p:cNvSpPr>
            <p:nvPr/>
          </p:nvSpPr>
          <p:spPr bwMode="auto">
            <a:xfrm>
              <a:off x="1841" y="2918"/>
              <a:ext cx="0" cy="6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61" name="Line 20"/>
            <p:cNvSpPr>
              <a:spLocks noChangeShapeType="1"/>
            </p:cNvSpPr>
            <p:nvPr/>
          </p:nvSpPr>
          <p:spPr bwMode="auto">
            <a:xfrm>
              <a:off x="1841" y="2972"/>
              <a:ext cx="0" cy="22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62" name="Rectangle 21"/>
            <p:cNvSpPr>
              <a:spLocks noChangeArrowheads="1"/>
            </p:cNvSpPr>
            <p:nvPr/>
          </p:nvSpPr>
          <p:spPr bwMode="auto">
            <a:xfrm>
              <a:off x="1705" y="3630"/>
              <a:ext cx="271" cy="3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63" name="Rectangle 22"/>
            <p:cNvSpPr>
              <a:spLocks noChangeArrowheads="1"/>
            </p:cNvSpPr>
            <p:nvPr/>
          </p:nvSpPr>
          <p:spPr bwMode="auto">
            <a:xfrm>
              <a:off x="1791" y="3513"/>
              <a:ext cx="92" cy="11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64" name="Line 23"/>
            <p:cNvSpPr>
              <a:spLocks noChangeShapeType="1"/>
            </p:cNvSpPr>
            <p:nvPr/>
          </p:nvSpPr>
          <p:spPr bwMode="auto">
            <a:xfrm>
              <a:off x="2586" y="3351"/>
              <a:ext cx="21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65" name="Line 24"/>
            <p:cNvSpPr>
              <a:spLocks noChangeShapeType="1"/>
            </p:cNvSpPr>
            <p:nvPr/>
          </p:nvSpPr>
          <p:spPr bwMode="auto">
            <a:xfrm flipH="1">
              <a:off x="2551" y="3351"/>
              <a:ext cx="149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66" name="Freeform 27"/>
            <p:cNvSpPr>
              <a:spLocks/>
            </p:cNvSpPr>
            <p:nvPr/>
          </p:nvSpPr>
          <p:spPr bwMode="auto">
            <a:xfrm flipV="1">
              <a:off x="1583" y="1938"/>
              <a:ext cx="497" cy="67"/>
            </a:xfrm>
            <a:custGeom>
              <a:avLst/>
              <a:gdLst>
                <a:gd name="T0" fmla="*/ 0 w 990"/>
                <a:gd name="T1" fmla="*/ 43 h 116"/>
                <a:gd name="T2" fmla="*/ 41 w 990"/>
                <a:gd name="T3" fmla="*/ 24 h 116"/>
                <a:gd name="T4" fmla="*/ 82 w 990"/>
                <a:gd name="T5" fmla="*/ 4 h 116"/>
                <a:gd name="T6" fmla="*/ 92 w 990"/>
                <a:gd name="T7" fmla="*/ 0 h 116"/>
                <a:gd name="T8" fmla="*/ 160 w 990"/>
                <a:gd name="T9" fmla="*/ 20 h 116"/>
                <a:gd name="T10" fmla="*/ 283 w 990"/>
                <a:gd name="T11" fmla="*/ 55 h 116"/>
                <a:gd name="T12" fmla="*/ 323 w 990"/>
                <a:gd name="T13" fmla="*/ 51 h 116"/>
                <a:gd name="T14" fmla="*/ 344 w 990"/>
                <a:gd name="T15" fmla="*/ 35 h 116"/>
                <a:gd name="T16" fmla="*/ 375 w 990"/>
                <a:gd name="T17" fmla="*/ 16 h 116"/>
                <a:gd name="T18" fmla="*/ 446 w 990"/>
                <a:gd name="T19" fmla="*/ 24 h 116"/>
                <a:gd name="T20" fmla="*/ 469 w 990"/>
                <a:gd name="T21" fmla="*/ 51 h 116"/>
                <a:gd name="T22" fmla="*/ 497 w 990"/>
                <a:gd name="T23" fmla="*/ 47 h 1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90"/>
                <a:gd name="T37" fmla="*/ 0 h 116"/>
                <a:gd name="T38" fmla="*/ 990 w 990"/>
                <a:gd name="T39" fmla="*/ 116 h 1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90" h="116">
                  <a:moveTo>
                    <a:pt x="0" y="75"/>
                  </a:moveTo>
                  <a:cubicBezTo>
                    <a:pt x="26" y="58"/>
                    <a:pt x="53" y="51"/>
                    <a:pt x="82" y="41"/>
                  </a:cubicBezTo>
                  <a:cubicBezTo>
                    <a:pt x="108" y="23"/>
                    <a:pt x="132" y="18"/>
                    <a:pt x="163" y="7"/>
                  </a:cubicBezTo>
                  <a:cubicBezTo>
                    <a:pt x="170" y="5"/>
                    <a:pt x="183" y="0"/>
                    <a:pt x="183" y="0"/>
                  </a:cubicBezTo>
                  <a:cubicBezTo>
                    <a:pt x="230" y="10"/>
                    <a:pt x="274" y="19"/>
                    <a:pt x="319" y="34"/>
                  </a:cubicBezTo>
                  <a:cubicBezTo>
                    <a:pt x="340" y="116"/>
                    <a:pt x="507" y="92"/>
                    <a:pt x="563" y="95"/>
                  </a:cubicBezTo>
                  <a:cubicBezTo>
                    <a:pt x="590" y="93"/>
                    <a:pt x="618" y="95"/>
                    <a:pt x="644" y="88"/>
                  </a:cubicBezTo>
                  <a:cubicBezTo>
                    <a:pt x="660" y="84"/>
                    <a:pt x="670" y="66"/>
                    <a:pt x="685" y="61"/>
                  </a:cubicBezTo>
                  <a:cubicBezTo>
                    <a:pt x="707" y="53"/>
                    <a:pt x="746" y="27"/>
                    <a:pt x="746" y="27"/>
                  </a:cubicBezTo>
                  <a:cubicBezTo>
                    <a:pt x="793" y="32"/>
                    <a:pt x="844" y="23"/>
                    <a:pt x="888" y="41"/>
                  </a:cubicBezTo>
                  <a:cubicBezTo>
                    <a:pt x="908" y="50"/>
                    <a:pt x="935" y="88"/>
                    <a:pt x="935" y="88"/>
                  </a:cubicBezTo>
                  <a:cubicBezTo>
                    <a:pt x="953" y="86"/>
                    <a:pt x="990" y="82"/>
                    <a:pt x="990" y="8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67" name="Freeform 28"/>
            <p:cNvSpPr>
              <a:spLocks/>
            </p:cNvSpPr>
            <p:nvPr/>
          </p:nvSpPr>
          <p:spPr bwMode="auto">
            <a:xfrm flipV="1">
              <a:off x="1588" y="1848"/>
              <a:ext cx="476" cy="39"/>
            </a:xfrm>
            <a:custGeom>
              <a:avLst/>
              <a:gdLst>
                <a:gd name="T0" fmla="*/ 0 w 949"/>
                <a:gd name="T1" fmla="*/ 7 h 68"/>
                <a:gd name="T2" fmla="*/ 102 w 949"/>
                <a:gd name="T3" fmla="*/ 11 h 68"/>
                <a:gd name="T4" fmla="*/ 156 w 949"/>
                <a:gd name="T5" fmla="*/ 38 h 68"/>
                <a:gd name="T6" fmla="*/ 184 w 949"/>
                <a:gd name="T7" fmla="*/ 35 h 68"/>
                <a:gd name="T8" fmla="*/ 201 w 949"/>
                <a:gd name="T9" fmla="*/ 0 h 68"/>
                <a:gd name="T10" fmla="*/ 306 w 949"/>
                <a:gd name="T11" fmla="*/ 19 h 68"/>
                <a:gd name="T12" fmla="*/ 452 w 949"/>
                <a:gd name="T13" fmla="*/ 15 h 68"/>
                <a:gd name="T14" fmla="*/ 476 w 949"/>
                <a:gd name="T15" fmla="*/ 23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49"/>
                <a:gd name="T25" fmla="*/ 0 h 68"/>
                <a:gd name="T26" fmla="*/ 949 w 949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9" h="68">
                  <a:moveTo>
                    <a:pt x="0" y="13"/>
                  </a:moveTo>
                  <a:cubicBezTo>
                    <a:pt x="68" y="15"/>
                    <a:pt x="135" y="16"/>
                    <a:pt x="203" y="20"/>
                  </a:cubicBezTo>
                  <a:cubicBezTo>
                    <a:pt x="240" y="22"/>
                    <a:pt x="276" y="57"/>
                    <a:pt x="312" y="67"/>
                  </a:cubicBezTo>
                  <a:cubicBezTo>
                    <a:pt x="330" y="65"/>
                    <a:pt x="349" y="68"/>
                    <a:pt x="366" y="61"/>
                  </a:cubicBezTo>
                  <a:cubicBezTo>
                    <a:pt x="377" y="57"/>
                    <a:pt x="393" y="10"/>
                    <a:pt x="400" y="0"/>
                  </a:cubicBezTo>
                  <a:cubicBezTo>
                    <a:pt x="469" y="6"/>
                    <a:pt x="543" y="14"/>
                    <a:pt x="610" y="33"/>
                  </a:cubicBezTo>
                  <a:cubicBezTo>
                    <a:pt x="707" y="31"/>
                    <a:pt x="804" y="31"/>
                    <a:pt x="901" y="27"/>
                  </a:cubicBezTo>
                  <a:cubicBezTo>
                    <a:pt x="920" y="26"/>
                    <a:pt x="949" y="7"/>
                    <a:pt x="949" y="4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68" name="Freeform 29"/>
            <p:cNvSpPr>
              <a:spLocks/>
            </p:cNvSpPr>
            <p:nvPr/>
          </p:nvSpPr>
          <p:spPr bwMode="auto">
            <a:xfrm flipV="1">
              <a:off x="1593" y="1787"/>
              <a:ext cx="473" cy="31"/>
            </a:xfrm>
            <a:custGeom>
              <a:avLst/>
              <a:gdLst>
                <a:gd name="T0" fmla="*/ 0 w 942"/>
                <a:gd name="T1" fmla="*/ 16 h 54"/>
                <a:gd name="T2" fmla="*/ 31 w 942"/>
                <a:gd name="T3" fmla="*/ 0 h 54"/>
                <a:gd name="T4" fmla="*/ 208 w 942"/>
                <a:gd name="T5" fmla="*/ 11 h 54"/>
                <a:gd name="T6" fmla="*/ 242 w 942"/>
                <a:gd name="T7" fmla="*/ 27 h 54"/>
                <a:gd name="T8" fmla="*/ 306 w 942"/>
                <a:gd name="T9" fmla="*/ 24 h 54"/>
                <a:gd name="T10" fmla="*/ 320 w 942"/>
                <a:gd name="T11" fmla="*/ 16 h 54"/>
                <a:gd name="T12" fmla="*/ 340 w 942"/>
                <a:gd name="T13" fmla="*/ 8 h 54"/>
                <a:gd name="T14" fmla="*/ 405 w 942"/>
                <a:gd name="T15" fmla="*/ 31 h 54"/>
                <a:gd name="T16" fmla="*/ 473 w 942"/>
                <a:gd name="T17" fmla="*/ 27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42"/>
                <a:gd name="T28" fmla="*/ 0 h 54"/>
                <a:gd name="T29" fmla="*/ 942 w 94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42" h="54">
                  <a:moveTo>
                    <a:pt x="0" y="27"/>
                  </a:moveTo>
                  <a:cubicBezTo>
                    <a:pt x="22" y="20"/>
                    <a:pt x="39" y="8"/>
                    <a:pt x="61" y="0"/>
                  </a:cubicBezTo>
                  <a:cubicBezTo>
                    <a:pt x="179" y="7"/>
                    <a:pt x="297" y="8"/>
                    <a:pt x="414" y="20"/>
                  </a:cubicBezTo>
                  <a:cubicBezTo>
                    <a:pt x="438" y="36"/>
                    <a:pt x="454" y="41"/>
                    <a:pt x="482" y="47"/>
                  </a:cubicBezTo>
                  <a:cubicBezTo>
                    <a:pt x="525" y="45"/>
                    <a:pt x="568" y="46"/>
                    <a:pt x="610" y="41"/>
                  </a:cubicBezTo>
                  <a:cubicBezTo>
                    <a:pt x="620" y="40"/>
                    <a:pt x="628" y="31"/>
                    <a:pt x="637" y="27"/>
                  </a:cubicBezTo>
                  <a:cubicBezTo>
                    <a:pt x="650" y="22"/>
                    <a:pt x="678" y="14"/>
                    <a:pt x="678" y="14"/>
                  </a:cubicBezTo>
                  <a:cubicBezTo>
                    <a:pt x="725" y="21"/>
                    <a:pt x="762" y="39"/>
                    <a:pt x="807" y="54"/>
                  </a:cubicBezTo>
                  <a:cubicBezTo>
                    <a:pt x="852" y="52"/>
                    <a:pt x="942" y="47"/>
                    <a:pt x="942" y="47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69" name="Line 30"/>
            <p:cNvSpPr>
              <a:spLocks noChangeShapeType="1"/>
            </p:cNvSpPr>
            <p:nvPr/>
          </p:nvSpPr>
          <p:spPr bwMode="auto">
            <a:xfrm flipV="1">
              <a:off x="1833" y="1792"/>
              <a:ext cx="0" cy="163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70" name="Line 31"/>
            <p:cNvSpPr>
              <a:spLocks noChangeShapeType="1"/>
            </p:cNvSpPr>
            <p:nvPr/>
          </p:nvSpPr>
          <p:spPr bwMode="auto">
            <a:xfrm flipV="1">
              <a:off x="1839" y="1881"/>
              <a:ext cx="0" cy="7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10248" name="Picture 29" descr="Interferogramm3_deutsch_n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2520950"/>
            <a:ext cx="4792663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6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107950" y="6438900"/>
            <a:ext cx="398463" cy="176213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0010A1-56F5-47D1-9933-D340EFFCD6DD}" type="slidenum">
              <a:rPr lang="de-DE"/>
              <a:pPr eaLnBrk="1" hangingPunct="1"/>
              <a:t>23</a:t>
            </a:fld>
            <a:endParaRPr lang="de-DE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 </a:t>
            </a:r>
            <a:r>
              <a:rPr lang="de-DE" dirty="0" smtClean="0"/>
              <a:t>Fourier-Domain OCT	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Schnelle Variante: Fourier-Domain OCT </a:t>
            </a:r>
          </a:p>
          <a:p>
            <a:pPr lvl="1" eaLnBrk="1" hangingPunct="1"/>
            <a:r>
              <a:rPr lang="de-DE" smtClean="0"/>
              <a:t>Kein scannender Referenzspiegel nötig</a:t>
            </a:r>
          </a:p>
          <a:p>
            <a:pPr lvl="1" eaLnBrk="1" hangingPunct="1"/>
            <a:r>
              <a:rPr lang="de-DE" smtClean="0"/>
              <a:t>Messung der Intensität in Abhängigkeit der Wellenzahl bzw. Wellenlänge</a:t>
            </a:r>
          </a:p>
          <a:p>
            <a:pPr eaLnBrk="1" hangingPunct="1"/>
            <a:r>
              <a:rPr lang="de-DE" smtClean="0"/>
              <a:t>Signalmodell:</a:t>
            </a:r>
          </a:p>
          <a:p>
            <a:pPr eaLnBrk="1" hangingPunct="1"/>
            <a:endParaRPr lang="de-DE" smtClean="0"/>
          </a:p>
          <a:p>
            <a:pPr eaLnBrk="1" hangingPunct="1"/>
            <a:endParaRPr lang="de-DE" smtClean="0"/>
          </a:p>
        </p:txBody>
      </p:sp>
      <p:sp>
        <p:nvSpPr>
          <p:cNvPr id="11271" name="Rectangle 93"/>
          <p:cNvSpPr>
            <a:spLocks noChangeArrowheads="1"/>
          </p:cNvSpPr>
          <p:nvPr/>
        </p:nvSpPr>
        <p:spPr bwMode="auto">
          <a:xfrm>
            <a:off x="3152775" y="3198813"/>
            <a:ext cx="410210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SzPct val="70000"/>
              <a:buFontTx/>
              <a:buBlip>
                <a:blip r:embed="rId3"/>
              </a:buBlip>
            </a:pPr>
            <a:r>
              <a:rPr lang="de-DE" sz="2000"/>
              <a:t>Referenz-Signal:</a:t>
            </a:r>
          </a:p>
        </p:txBody>
      </p:sp>
      <p:graphicFrame>
        <p:nvGraphicFramePr>
          <p:cNvPr id="11272" name="Object 88"/>
          <p:cNvGraphicFramePr>
            <a:graphicFrameLocks noChangeAspect="1"/>
          </p:cNvGraphicFramePr>
          <p:nvPr/>
        </p:nvGraphicFramePr>
        <p:xfrm>
          <a:off x="3476625" y="3536950"/>
          <a:ext cx="345440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4" imgW="2032000" imgH="711200" progId="Equation.DSMT4">
                  <p:embed/>
                </p:oleObj>
              </mc:Choice>
              <mc:Fallback>
                <p:oleObj name="Equation" r:id="rId4" imgW="20320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25" y="3536950"/>
                        <a:ext cx="345440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73" name="Group 102"/>
          <p:cNvGrpSpPr>
            <a:grpSpLocks/>
          </p:cNvGrpSpPr>
          <p:nvPr/>
        </p:nvGrpSpPr>
        <p:grpSpPr bwMode="auto">
          <a:xfrm>
            <a:off x="1022350" y="3205163"/>
            <a:ext cx="1681163" cy="1576387"/>
            <a:chOff x="644" y="2019"/>
            <a:chExt cx="1059" cy="993"/>
          </a:xfrm>
        </p:grpSpPr>
        <p:grpSp>
          <p:nvGrpSpPr>
            <p:cNvPr id="11291" name="Group 42"/>
            <p:cNvGrpSpPr>
              <a:grpSpLocks/>
            </p:cNvGrpSpPr>
            <p:nvPr/>
          </p:nvGrpSpPr>
          <p:grpSpPr bwMode="auto">
            <a:xfrm>
              <a:off x="644" y="2504"/>
              <a:ext cx="171" cy="90"/>
              <a:chOff x="963" y="2619"/>
              <a:chExt cx="693" cy="477"/>
            </a:xfrm>
          </p:grpSpPr>
          <p:sp>
            <p:nvSpPr>
              <p:cNvPr id="11311" name="Rectangle 43"/>
              <p:cNvSpPr>
                <a:spLocks noChangeArrowheads="1"/>
              </p:cNvSpPr>
              <p:nvPr/>
            </p:nvSpPr>
            <p:spPr bwMode="auto">
              <a:xfrm>
                <a:off x="963" y="2619"/>
                <a:ext cx="603" cy="47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312" name="Rectangle 44"/>
              <p:cNvSpPr>
                <a:spLocks noChangeArrowheads="1"/>
              </p:cNvSpPr>
              <p:nvPr/>
            </p:nvSpPr>
            <p:spPr bwMode="auto">
              <a:xfrm>
                <a:off x="1566" y="2817"/>
                <a:ext cx="90" cy="9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1292" name="Line 45"/>
            <p:cNvSpPr>
              <a:spLocks noChangeShapeType="1"/>
            </p:cNvSpPr>
            <p:nvPr/>
          </p:nvSpPr>
          <p:spPr bwMode="auto">
            <a:xfrm>
              <a:off x="815" y="2546"/>
              <a:ext cx="42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3" name="Line 46"/>
            <p:cNvSpPr>
              <a:spLocks noChangeShapeType="1"/>
            </p:cNvSpPr>
            <p:nvPr/>
          </p:nvSpPr>
          <p:spPr bwMode="auto">
            <a:xfrm>
              <a:off x="819" y="2546"/>
              <a:ext cx="19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4" name="Line 47"/>
            <p:cNvSpPr>
              <a:spLocks noChangeShapeType="1"/>
            </p:cNvSpPr>
            <p:nvPr/>
          </p:nvSpPr>
          <p:spPr bwMode="auto">
            <a:xfrm flipH="1">
              <a:off x="1131" y="2445"/>
              <a:ext cx="187" cy="2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5" name="Line 48"/>
            <p:cNvSpPr>
              <a:spLocks noChangeShapeType="1"/>
            </p:cNvSpPr>
            <p:nvPr/>
          </p:nvSpPr>
          <p:spPr bwMode="auto">
            <a:xfrm>
              <a:off x="1225" y="2546"/>
              <a:ext cx="44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6" name="Line 49"/>
            <p:cNvSpPr>
              <a:spLocks noChangeShapeType="1"/>
            </p:cNvSpPr>
            <p:nvPr/>
          </p:nvSpPr>
          <p:spPr bwMode="auto">
            <a:xfrm>
              <a:off x="1408" y="2546"/>
              <a:ext cx="199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7" name="Line 50"/>
            <p:cNvSpPr>
              <a:spLocks noChangeShapeType="1"/>
            </p:cNvSpPr>
            <p:nvPr/>
          </p:nvSpPr>
          <p:spPr bwMode="auto">
            <a:xfrm flipH="1">
              <a:off x="1334" y="2546"/>
              <a:ext cx="249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8" name="Rectangle 51"/>
            <p:cNvSpPr>
              <a:spLocks noChangeArrowheads="1"/>
            </p:cNvSpPr>
            <p:nvPr/>
          </p:nvSpPr>
          <p:spPr bwMode="auto">
            <a:xfrm>
              <a:off x="1668" y="2373"/>
              <a:ext cx="35" cy="338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9" name="Line 52"/>
            <p:cNvSpPr>
              <a:spLocks noChangeShapeType="1"/>
            </p:cNvSpPr>
            <p:nvPr/>
          </p:nvSpPr>
          <p:spPr bwMode="auto">
            <a:xfrm flipV="1">
              <a:off x="1225" y="2099"/>
              <a:ext cx="0" cy="44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0" name="Line 53"/>
            <p:cNvSpPr>
              <a:spLocks noChangeShapeType="1"/>
            </p:cNvSpPr>
            <p:nvPr/>
          </p:nvSpPr>
          <p:spPr bwMode="auto">
            <a:xfrm flipV="1">
              <a:off x="1225" y="2098"/>
              <a:ext cx="0" cy="28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1" name="Line 54"/>
            <p:cNvSpPr>
              <a:spLocks noChangeShapeType="1"/>
            </p:cNvSpPr>
            <p:nvPr/>
          </p:nvSpPr>
          <p:spPr bwMode="auto">
            <a:xfrm>
              <a:off x="1225" y="2276"/>
              <a:ext cx="0" cy="20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2" name="Line 55"/>
            <p:cNvSpPr>
              <a:spLocks noChangeShapeType="1"/>
            </p:cNvSpPr>
            <p:nvPr/>
          </p:nvSpPr>
          <p:spPr bwMode="auto">
            <a:xfrm>
              <a:off x="1225" y="2550"/>
              <a:ext cx="0" cy="2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3" name="Line 56"/>
            <p:cNvSpPr>
              <a:spLocks noChangeShapeType="1"/>
            </p:cNvSpPr>
            <p:nvPr/>
          </p:nvSpPr>
          <p:spPr bwMode="auto">
            <a:xfrm>
              <a:off x="1225" y="2575"/>
              <a:ext cx="0" cy="10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4" name="Rectangle 58"/>
            <p:cNvSpPr>
              <a:spLocks noChangeArrowheads="1"/>
            </p:cNvSpPr>
            <p:nvPr/>
          </p:nvSpPr>
          <p:spPr bwMode="auto">
            <a:xfrm>
              <a:off x="1202" y="2817"/>
              <a:ext cx="50" cy="5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5" name="Freeform 61"/>
            <p:cNvSpPr>
              <a:spLocks/>
            </p:cNvSpPr>
            <p:nvPr/>
          </p:nvSpPr>
          <p:spPr bwMode="auto">
            <a:xfrm flipV="1">
              <a:off x="1083" y="2090"/>
              <a:ext cx="273" cy="32"/>
            </a:xfrm>
            <a:custGeom>
              <a:avLst/>
              <a:gdLst>
                <a:gd name="T0" fmla="*/ 0 w 990"/>
                <a:gd name="T1" fmla="*/ 21 h 116"/>
                <a:gd name="T2" fmla="*/ 23 w 990"/>
                <a:gd name="T3" fmla="*/ 11 h 116"/>
                <a:gd name="T4" fmla="*/ 45 w 990"/>
                <a:gd name="T5" fmla="*/ 2 h 116"/>
                <a:gd name="T6" fmla="*/ 50 w 990"/>
                <a:gd name="T7" fmla="*/ 0 h 116"/>
                <a:gd name="T8" fmla="*/ 88 w 990"/>
                <a:gd name="T9" fmla="*/ 9 h 116"/>
                <a:gd name="T10" fmla="*/ 155 w 990"/>
                <a:gd name="T11" fmla="*/ 26 h 116"/>
                <a:gd name="T12" fmla="*/ 178 w 990"/>
                <a:gd name="T13" fmla="*/ 24 h 116"/>
                <a:gd name="T14" fmla="*/ 189 w 990"/>
                <a:gd name="T15" fmla="*/ 17 h 116"/>
                <a:gd name="T16" fmla="*/ 206 w 990"/>
                <a:gd name="T17" fmla="*/ 7 h 116"/>
                <a:gd name="T18" fmla="*/ 245 w 990"/>
                <a:gd name="T19" fmla="*/ 11 h 116"/>
                <a:gd name="T20" fmla="*/ 258 w 990"/>
                <a:gd name="T21" fmla="*/ 24 h 116"/>
                <a:gd name="T22" fmla="*/ 273 w 990"/>
                <a:gd name="T23" fmla="*/ 23 h 1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90"/>
                <a:gd name="T37" fmla="*/ 0 h 116"/>
                <a:gd name="T38" fmla="*/ 990 w 990"/>
                <a:gd name="T39" fmla="*/ 116 h 1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90" h="116">
                  <a:moveTo>
                    <a:pt x="0" y="75"/>
                  </a:moveTo>
                  <a:cubicBezTo>
                    <a:pt x="26" y="58"/>
                    <a:pt x="53" y="51"/>
                    <a:pt x="82" y="41"/>
                  </a:cubicBezTo>
                  <a:cubicBezTo>
                    <a:pt x="108" y="23"/>
                    <a:pt x="132" y="18"/>
                    <a:pt x="163" y="7"/>
                  </a:cubicBezTo>
                  <a:cubicBezTo>
                    <a:pt x="170" y="5"/>
                    <a:pt x="183" y="0"/>
                    <a:pt x="183" y="0"/>
                  </a:cubicBezTo>
                  <a:cubicBezTo>
                    <a:pt x="230" y="10"/>
                    <a:pt x="274" y="19"/>
                    <a:pt x="319" y="34"/>
                  </a:cubicBezTo>
                  <a:cubicBezTo>
                    <a:pt x="340" y="116"/>
                    <a:pt x="507" y="92"/>
                    <a:pt x="563" y="95"/>
                  </a:cubicBezTo>
                  <a:cubicBezTo>
                    <a:pt x="590" y="93"/>
                    <a:pt x="618" y="95"/>
                    <a:pt x="644" y="88"/>
                  </a:cubicBezTo>
                  <a:cubicBezTo>
                    <a:pt x="660" y="84"/>
                    <a:pt x="670" y="66"/>
                    <a:pt x="685" y="61"/>
                  </a:cubicBezTo>
                  <a:cubicBezTo>
                    <a:pt x="707" y="53"/>
                    <a:pt x="746" y="27"/>
                    <a:pt x="746" y="27"/>
                  </a:cubicBezTo>
                  <a:cubicBezTo>
                    <a:pt x="793" y="32"/>
                    <a:pt x="844" y="23"/>
                    <a:pt x="888" y="41"/>
                  </a:cubicBezTo>
                  <a:cubicBezTo>
                    <a:pt x="908" y="50"/>
                    <a:pt x="935" y="88"/>
                    <a:pt x="935" y="88"/>
                  </a:cubicBezTo>
                  <a:cubicBezTo>
                    <a:pt x="953" y="86"/>
                    <a:pt x="990" y="82"/>
                    <a:pt x="990" y="8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6" name="Freeform 62"/>
            <p:cNvSpPr>
              <a:spLocks/>
            </p:cNvSpPr>
            <p:nvPr/>
          </p:nvSpPr>
          <p:spPr bwMode="auto">
            <a:xfrm flipV="1">
              <a:off x="1085" y="2047"/>
              <a:ext cx="262" cy="18"/>
            </a:xfrm>
            <a:custGeom>
              <a:avLst/>
              <a:gdLst>
                <a:gd name="T0" fmla="*/ 0 w 949"/>
                <a:gd name="T1" fmla="*/ 3 h 68"/>
                <a:gd name="T2" fmla="*/ 56 w 949"/>
                <a:gd name="T3" fmla="*/ 5 h 68"/>
                <a:gd name="T4" fmla="*/ 86 w 949"/>
                <a:gd name="T5" fmla="*/ 18 h 68"/>
                <a:gd name="T6" fmla="*/ 101 w 949"/>
                <a:gd name="T7" fmla="*/ 16 h 68"/>
                <a:gd name="T8" fmla="*/ 110 w 949"/>
                <a:gd name="T9" fmla="*/ 0 h 68"/>
                <a:gd name="T10" fmla="*/ 168 w 949"/>
                <a:gd name="T11" fmla="*/ 9 h 68"/>
                <a:gd name="T12" fmla="*/ 249 w 949"/>
                <a:gd name="T13" fmla="*/ 7 h 68"/>
                <a:gd name="T14" fmla="*/ 262 w 949"/>
                <a:gd name="T15" fmla="*/ 11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49"/>
                <a:gd name="T25" fmla="*/ 0 h 68"/>
                <a:gd name="T26" fmla="*/ 949 w 949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9" h="68">
                  <a:moveTo>
                    <a:pt x="0" y="13"/>
                  </a:moveTo>
                  <a:cubicBezTo>
                    <a:pt x="68" y="15"/>
                    <a:pt x="135" y="16"/>
                    <a:pt x="203" y="20"/>
                  </a:cubicBezTo>
                  <a:cubicBezTo>
                    <a:pt x="240" y="22"/>
                    <a:pt x="276" y="57"/>
                    <a:pt x="312" y="67"/>
                  </a:cubicBezTo>
                  <a:cubicBezTo>
                    <a:pt x="330" y="65"/>
                    <a:pt x="349" y="68"/>
                    <a:pt x="366" y="61"/>
                  </a:cubicBezTo>
                  <a:cubicBezTo>
                    <a:pt x="377" y="57"/>
                    <a:pt x="393" y="10"/>
                    <a:pt x="400" y="0"/>
                  </a:cubicBezTo>
                  <a:cubicBezTo>
                    <a:pt x="469" y="6"/>
                    <a:pt x="543" y="14"/>
                    <a:pt x="610" y="33"/>
                  </a:cubicBezTo>
                  <a:cubicBezTo>
                    <a:pt x="707" y="31"/>
                    <a:pt x="804" y="31"/>
                    <a:pt x="901" y="27"/>
                  </a:cubicBezTo>
                  <a:cubicBezTo>
                    <a:pt x="920" y="26"/>
                    <a:pt x="949" y="7"/>
                    <a:pt x="949" y="4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7" name="Freeform 63"/>
            <p:cNvSpPr>
              <a:spLocks/>
            </p:cNvSpPr>
            <p:nvPr/>
          </p:nvSpPr>
          <p:spPr bwMode="auto">
            <a:xfrm flipV="1">
              <a:off x="1089" y="2019"/>
              <a:ext cx="259" cy="14"/>
            </a:xfrm>
            <a:custGeom>
              <a:avLst/>
              <a:gdLst>
                <a:gd name="T0" fmla="*/ 0 w 942"/>
                <a:gd name="T1" fmla="*/ 7 h 54"/>
                <a:gd name="T2" fmla="*/ 17 w 942"/>
                <a:gd name="T3" fmla="*/ 0 h 54"/>
                <a:gd name="T4" fmla="*/ 114 w 942"/>
                <a:gd name="T5" fmla="*/ 5 h 54"/>
                <a:gd name="T6" fmla="*/ 133 w 942"/>
                <a:gd name="T7" fmla="*/ 12 h 54"/>
                <a:gd name="T8" fmla="*/ 168 w 942"/>
                <a:gd name="T9" fmla="*/ 11 h 54"/>
                <a:gd name="T10" fmla="*/ 175 w 942"/>
                <a:gd name="T11" fmla="*/ 7 h 54"/>
                <a:gd name="T12" fmla="*/ 186 w 942"/>
                <a:gd name="T13" fmla="*/ 4 h 54"/>
                <a:gd name="T14" fmla="*/ 222 w 942"/>
                <a:gd name="T15" fmla="*/ 14 h 54"/>
                <a:gd name="T16" fmla="*/ 259 w 942"/>
                <a:gd name="T17" fmla="*/ 12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42"/>
                <a:gd name="T28" fmla="*/ 0 h 54"/>
                <a:gd name="T29" fmla="*/ 942 w 94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42" h="54">
                  <a:moveTo>
                    <a:pt x="0" y="27"/>
                  </a:moveTo>
                  <a:cubicBezTo>
                    <a:pt x="22" y="20"/>
                    <a:pt x="39" y="8"/>
                    <a:pt x="61" y="0"/>
                  </a:cubicBezTo>
                  <a:cubicBezTo>
                    <a:pt x="179" y="7"/>
                    <a:pt x="297" y="8"/>
                    <a:pt x="414" y="20"/>
                  </a:cubicBezTo>
                  <a:cubicBezTo>
                    <a:pt x="438" y="36"/>
                    <a:pt x="454" y="41"/>
                    <a:pt x="482" y="47"/>
                  </a:cubicBezTo>
                  <a:cubicBezTo>
                    <a:pt x="525" y="45"/>
                    <a:pt x="568" y="46"/>
                    <a:pt x="610" y="41"/>
                  </a:cubicBezTo>
                  <a:cubicBezTo>
                    <a:pt x="620" y="40"/>
                    <a:pt x="628" y="31"/>
                    <a:pt x="637" y="27"/>
                  </a:cubicBezTo>
                  <a:cubicBezTo>
                    <a:pt x="650" y="22"/>
                    <a:pt x="678" y="14"/>
                    <a:pt x="678" y="14"/>
                  </a:cubicBezTo>
                  <a:cubicBezTo>
                    <a:pt x="725" y="21"/>
                    <a:pt x="762" y="39"/>
                    <a:pt x="807" y="54"/>
                  </a:cubicBezTo>
                  <a:cubicBezTo>
                    <a:pt x="852" y="52"/>
                    <a:pt x="942" y="47"/>
                    <a:pt x="942" y="47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8" name="Line 64"/>
            <p:cNvSpPr>
              <a:spLocks noChangeShapeType="1"/>
            </p:cNvSpPr>
            <p:nvPr/>
          </p:nvSpPr>
          <p:spPr bwMode="auto">
            <a:xfrm flipV="1">
              <a:off x="1220" y="2021"/>
              <a:ext cx="0" cy="7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09" name="Line 65"/>
            <p:cNvSpPr>
              <a:spLocks noChangeShapeType="1"/>
            </p:cNvSpPr>
            <p:nvPr/>
          </p:nvSpPr>
          <p:spPr bwMode="auto">
            <a:xfrm flipV="1">
              <a:off x="1223" y="2063"/>
              <a:ext cx="0" cy="3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10" name="Rectangle 57"/>
            <p:cNvSpPr>
              <a:spLocks noChangeArrowheads="1"/>
            </p:cNvSpPr>
            <p:nvPr/>
          </p:nvSpPr>
          <p:spPr bwMode="auto">
            <a:xfrm>
              <a:off x="1120" y="2862"/>
              <a:ext cx="212" cy="1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aphicFrame>
        <p:nvGraphicFramePr>
          <p:cNvPr id="11274" name="Object 90"/>
          <p:cNvGraphicFramePr>
            <a:graphicFrameLocks noChangeAspect="1"/>
          </p:cNvGraphicFramePr>
          <p:nvPr/>
        </p:nvGraphicFramePr>
        <p:xfrm>
          <a:off x="3321050" y="5595938"/>
          <a:ext cx="4608513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Equation" r:id="rId6" imgW="2921000" imgH="342900" progId="Equation.DSMT4">
                  <p:embed/>
                </p:oleObj>
              </mc:Choice>
              <mc:Fallback>
                <p:oleObj name="Equation" r:id="rId6" imgW="29210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1050" y="5595938"/>
                        <a:ext cx="4608513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75" name="Group 87"/>
          <p:cNvGrpSpPr>
            <a:grpSpLocks/>
          </p:cNvGrpSpPr>
          <p:nvPr/>
        </p:nvGrpSpPr>
        <p:grpSpPr bwMode="auto">
          <a:xfrm>
            <a:off x="1330325" y="5002213"/>
            <a:ext cx="1443038" cy="1184275"/>
            <a:chOff x="2874" y="890"/>
            <a:chExt cx="1003" cy="821"/>
          </a:xfrm>
        </p:grpSpPr>
        <p:grpSp>
          <p:nvGrpSpPr>
            <p:cNvPr id="11277" name="Group 73"/>
            <p:cNvGrpSpPr>
              <a:grpSpLocks/>
            </p:cNvGrpSpPr>
            <p:nvPr/>
          </p:nvGrpSpPr>
          <p:grpSpPr bwMode="auto">
            <a:xfrm>
              <a:off x="2874" y="1127"/>
              <a:ext cx="497" cy="584"/>
              <a:chOff x="3152" y="2417"/>
              <a:chExt cx="497" cy="584"/>
            </a:xfrm>
          </p:grpSpPr>
          <p:sp>
            <p:nvSpPr>
              <p:cNvPr id="11284" name="Line 74"/>
              <p:cNvSpPr>
                <a:spLocks noChangeShapeType="1"/>
              </p:cNvSpPr>
              <p:nvPr/>
            </p:nvSpPr>
            <p:spPr bwMode="auto">
              <a:xfrm>
                <a:off x="3424" y="2568"/>
                <a:ext cx="0" cy="43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285" name="Freeform 75"/>
              <p:cNvSpPr>
                <a:spLocks/>
              </p:cNvSpPr>
              <p:nvPr/>
            </p:nvSpPr>
            <p:spPr bwMode="auto">
              <a:xfrm flipV="1">
                <a:off x="3152" y="2568"/>
                <a:ext cx="497" cy="67"/>
              </a:xfrm>
              <a:custGeom>
                <a:avLst/>
                <a:gdLst>
                  <a:gd name="T0" fmla="*/ 0 w 990"/>
                  <a:gd name="T1" fmla="*/ 43 h 116"/>
                  <a:gd name="T2" fmla="*/ 41 w 990"/>
                  <a:gd name="T3" fmla="*/ 24 h 116"/>
                  <a:gd name="T4" fmla="*/ 82 w 990"/>
                  <a:gd name="T5" fmla="*/ 4 h 116"/>
                  <a:gd name="T6" fmla="*/ 92 w 990"/>
                  <a:gd name="T7" fmla="*/ 0 h 116"/>
                  <a:gd name="T8" fmla="*/ 160 w 990"/>
                  <a:gd name="T9" fmla="*/ 20 h 116"/>
                  <a:gd name="T10" fmla="*/ 283 w 990"/>
                  <a:gd name="T11" fmla="*/ 55 h 116"/>
                  <a:gd name="T12" fmla="*/ 323 w 990"/>
                  <a:gd name="T13" fmla="*/ 51 h 116"/>
                  <a:gd name="T14" fmla="*/ 344 w 990"/>
                  <a:gd name="T15" fmla="*/ 35 h 116"/>
                  <a:gd name="T16" fmla="*/ 375 w 990"/>
                  <a:gd name="T17" fmla="*/ 16 h 116"/>
                  <a:gd name="T18" fmla="*/ 446 w 990"/>
                  <a:gd name="T19" fmla="*/ 24 h 116"/>
                  <a:gd name="T20" fmla="*/ 469 w 990"/>
                  <a:gd name="T21" fmla="*/ 51 h 116"/>
                  <a:gd name="T22" fmla="*/ 497 w 990"/>
                  <a:gd name="T23" fmla="*/ 47 h 1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90"/>
                  <a:gd name="T37" fmla="*/ 0 h 116"/>
                  <a:gd name="T38" fmla="*/ 990 w 990"/>
                  <a:gd name="T39" fmla="*/ 116 h 1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90" h="116">
                    <a:moveTo>
                      <a:pt x="0" y="75"/>
                    </a:moveTo>
                    <a:cubicBezTo>
                      <a:pt x="26" y="58"/>
                      <a:pt x="53" y="51"/>
                      <a:pt x="82" y="41"/>
                    </a:cubicBezTo>
                    <a:cubicBezTo>
                      <a:pt x="108" y="23"/>
                      <a:pt x="132" y="18"/>
                      <a:pt x="163" y="7"/>
                    </a:cubicBezTo>
                    <a:cubicBezTo>
                      <a:pt x="170" y="5"/>
                      <a:pt x="183" y="0"/>
                      <a:pt x="183" y="0"/>
                    </a:cubicBezTo>
                    <a:cubicBezTo>
                      <a:pt x="230" y="10"/>
                      <a:pt x="274" y="19"/>
                      <a:pt x="319" y="34"/>
                    </a:cubicBezTo>
                    <a:cubicBezTo>
                      <a:pt x="340" y="116"/>
                      <a:pt x="507" y="92"/>
                      <a:pt x="563" y="95"/>
                    </a:cubicBezTo>
                    <a:cubicBezTo>
                      <a:pt x="590" y="93"/>
                      <a:pt x="618" y="95"/>
                      <a:pt x="644" y="88"/>
                    </a:cubicBezTo>
                    <a:cubicBezTo>
                      <a:pt x="660" y="84"/>
                      <a:pt x="670" y="66"/>
                      <a:pt x="685" y="61"/>
                    </a:cubicBezTo>
                    <a:cubicBezTo>
                      <a:pt x="707" y="53"/>
                      <a:pt x="746" y="27"/>
                      <a:pt x="746" y="27"/>
                    </a:cubicBezTo>
                    <a:cubicBezTo>
                      <a:pt x="793" y="32"/>
                      <a:pt x="844" y="23"/>
                      <a:pt x="888" y="41"/>
                    </a:cubicBezTo>
                    <a:cubicBezTo>
                      <a:pt x="908" y="50"/>
                      <a:pt x="935" y="88"/>
                      <a:pt x="935" y="88"/>
                    </a:cubicBezTo>
                    <a:cubicBezTo>
                      <a:pt x="953" y="86"/>
                      <a:pt x="990" y="82"/>
                      <a:pt x="990" y="82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286" name="Freeform 76"/>
              <p:cNvSpPr>
                <a:spLocks/>
              </p:cNvSpPr>
              <p:nvPr/>
            </p:nvSpPr>
            <p:spPr bwMode="auto">
              <a:xfrm flipV="1">
                <a:off x="3157" y="2478"/>
                <a:ext cx="476" cy="39"/>
              </a:xfrm>
              <a:custGeom>
                <a:avLst/>
                <a:gdLst>
                  <a:gd name="T0" fmla="*/ 0 w 949"/>
                  <a:gd name="T1" fmla="*/ 7 h 68"/>
                  <a:gd name="T2" fmla="*/ 102 w 949"/>
                  <a:gd name="T3" fmla="*/ 11 h 68"/>
                  <a:gd name="T4" fmla="*/ 156 w 949"/>
                  <a:gd name="T5" fmla="*/ 38 h 68"/>
                  <a:gd name="T6" fmla="*/ 184 w 949"/>
                  <a:gd name="T7" fmla="*/ 35 h 68"/>
                  <a:gd name="T8" fmla="*/ 201 w 949"/>
                  <a:gd name="T9" fmla="*/ 0 h 68"/>
                  <a:gd name="T10" fmla="*/ 306 w 949"/>
                  <a:gd name="T11" fmla="*/ 19 h 68"/>
                  <a:gd name="T12" fmla="*/ 452 w 949"/>
                  <a:gd name="T13" fmla="*/ 15 h 68"/>
                  <a:gd name="T14" fmla="*/ 476 w 949"/>
                  <a:gd name="T15" fmla="*/ 23 h 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49"/>
                  <a:gd name="T25" fmla="*/ 0 h 68"/>
                  <a:gd name="T26" fmla="*/ 949 w 949"/>
                  <a:gd name="T27" fmla="*/ 68 h 6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49" h="68">
                    <a:moveTo>
                      <a:pt x="0" y="13"/>
                    </a:moveTo>
                    <a:cubicBezTo>
                      <a:pt x="68" y="15"/>
                      <a:pt x="135" y="16"/>
                      <a:pt x="203" y="20"/>
                    </a:cubicBezTo>
                    <a:cubicBezTo>
                      <a:pt x="240" y="22"/>
                      <a:pt x="276" y="57"/>
                      <a:pt x="312" y="67"/>
                    </a:cubicBezTo>
                    <a:cubicBezTo>
                      <a:pt x="330" y="65"/>
                      <a:pt x="349" y="68"/>
                      <a:pt x="366" y="61"/>
                    </a:cubicBezTo>
                    <a:cubicBezTo>
                      <a:pt x="377" y="57"/>
                      <a:pt x="393" y="10"/>
                      <a:pt x="400" y="0"/>
                    </a:cubicBezTo>
                    <a:cubicBezTo>
                      <a:pt x="469" y="6"/>
                      <a:pt x="543" y="14"/>
                      <a:pt x="610" y="33"/>
                    </a:cubicBezTo>
                    <a:cubicBezTo>
                      <a:pt x="707" y="31"/>
                      <a:pt x="804" y="31"/>
                      <a:pt x="901" y="27"/>
                    </a:cubicBezTo>
                    <a:cubicBezTo>
                      <a:pt x="920" y="26"/>
                      <a:pt x="949" y="7"/>
                      <a:pt x="949" y="40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287" name="Freeform 77"/>
              <p:cNvSpPr>
                <a:spLocks/>
              </p:cNvSpPr>
              <p:nvPr/>
            </p:nvSpPr>
            <p:spPr bwMode="auto">
              <a:xfrm flipV="1">
                <a:off x="3162" y="2417"/>
                <a:ext cx="473" cy="31"/>
              </a:xfrm>
              <a:custGeom>
                <a:avLst/>
                <a:gdLst>
                  <a:gd name="T0" fmla="*/ 0 w 942"/>
                  <a:gd name="T1" fmla="*/ 16 h 54"/>
                  <a:gd name="T2" fmla="*/ 31 w 942"/>
                  <a:gd name="T3" fmla="*/ 0 h 54"/>
                  <a:gd name="T4" fmla="*/ 208 w 942"/>
                  <a:gd name="T5" fmla="*/ 11 h 54"/>
                  <a:gd name="T6" fmla="*/ 242 w 942"/>
                  <a:gd name="T7" fmla="*/ 27 h 54"/>
                  <a:gd name="T8" fmla="*/ 306 w 942"/>
                  <a:gd name="T9" fmla="*/ 24 h 54"/>
                  <a:gd name="T10" fmla="*/ 320 w 942"/>
                  <a:gd name="T11" fmla="*/ 16 h 54"/>
                  <a:gd name="T12" fmla="*/ 340 w 942"/>
                  <a:gd name="T13" fmla="*/ 8 h 54"/>
                  <a:gd name="T14" fmla="*/ 405 w 942"/>
                  <a:gd name="T15" fmla="*/ 31 h 54"/>
                  <a:gd name="T16" fmla="*/ 473 w 942"/>
                  <a:gd name="T17" fmla="*/ 27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42"/>
                  <a:gd name="T28" fmla="*/ 0 h 54"/>
                  <a:gd name="T29" fmla="*/ 942 w 942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42" h="54">
                    <a:moveTo>
                      <a:pt x="0" y="27"/>
                    </a:moveTo>
                    <a:cubicBezTo>
                      <a:pt x="22" y="20"/>
                      <a:pt x="39" y="8"/>
                      <a:pt x="61" y="0"/>
                    </a:cubicBezTo>
                    <a:cubicBezTo>
                      <a:pt x="179" y="7"/>
                      <a:pt x="297" y="8"/>
                      <a:pt x="414" y="20"/>
                    </a:cubicBezTo>
                    <a:cubicBezTo>
                      <a:pt x="438" y="36"/>
                      <a:pt x="454" y="41"/>
                      <a:pt x="482" y="47"/>
                    </a:cubicBezTo>
                    <a:cubicBezTo>
                      <a:pt x="525" y="45"/>
                      <a:pt x="568" y="46"/>
                      <a:pt x="610" y="41"/>
                    </a:cubicBezTo>
                    <a:cubicBezTo>
                      <a:pt x="620" y="40"/>
                      <a:pt x="628" y="31"/>
                      <a:pt x="637" y="27"/>
                    </a:cubicBezTo>
                    <a:cubicBezTo>
                      <a:pt x="650" y="22"/>
                      <a:pt x="678" y="14"/>
                      <a:pt x="678" y="14"/>
                    </a:cubicBezTo>
                    <a:cubicBezTo>
                      <a:pt x="725" y="21"/>
                      <a:pt x="762" y="39"/>
                      <a:pt x="807" y="54"/>
                    </a:cubicBezTo>
                    <a:cubicBezTo>
                      <a:pt x="852" y="52"/>
                      <a:pt x="942" y="47"/>
                      <a:pt x="942" y="47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288" name="Line 78"/>
              <p:cNvSpPr>
                <a:spLocks noChangeShapeType="1"/>
              </p:cNvSpPr>
              <p:nvPr/>
            </p:nvSpPr>
            <p:spPr bwMode="auto">
              <a:xfrm flipV="1">
                <a:off x="3424" y="2422"/>
                <a:ext cx="0" cy="16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289" name="Line 79"/>
              <p:cNvSpPr>
                <a:spLocks noChangeShapeType="1"/>
              </p:cNvSpPr>
              <p:nvPr/>
            </p:nvSpPr>
            <p:spPr bwMode="auto">
              <a:xfrm flipV="1">
                <a:off x="3424" y="2511"/>
                <a:ext cx="0" cy="7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290" name="Line 80"/>
              <p:cNvSpPr>
                <a:spLocks noChangeShapeType="1"/>
              </p:cNvSpPr>
              <p:nvPr/>
            </p:nvSpPr>
            <p:spPr bwMode="auto">
              <a:xfrm flipV="1">
                <a:off x="3424" y="2593"/>
                <a:ext cx="0" cy="33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1278" name="Text Box 81"/>
            <p:cNvSpPr txBox="1">
              <a:spLocks noChangeArrowheads="1"/>
            </p:cNvSpPr>
            <p:nvPr/>
          </p:nvSpPr>
          <p:spPr bwMode="auto">
            <a:xfrm rot="-5400000">
              <a:off x="3443" y="1367"/>
              <a:ext cx="275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400"/>
                <a:t>a(z</a:t>
              </a:r>
              <a:r>
                <a:rPr lang="de-DE" sz="1400" baseline="-25000"/>
                <a:t>1</a:t>
              </a:r>
              <a:r>
                <a:rPr lang="de-DE" sz="1400"/>
                <a:t>)</a:t>
              </a:r>
            </a:p>
          </p:txBody>
        </p:sp>
        <p:sp>
          <p:nvSpPr>
            <p:cNvPr id="11279" name="Text Box 82"/>
            <p:cNvSpPr txBox="1">
              <a:spLocks noChangeArrowheads="1"/>
            </p:cNvSpPr>
            <p:nvPr/>
          </p:nvSpPr>
          <p:spPr bwMode="auto">
            <a:xfrm rot="-5400000">
              <a:off x="3514" y="844"/>
              <a:ext cx="2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400"/>
                <a:t>a(z</a:t>
              </a:r>
              <a:r>
                <a:rPr lang="de-DE" sz="1400" baseline="-25000"/>
                <a:t>n</a:t>
              </a:r>
              <a:r>
                <a:rPr lang="de-DE" sz="1400"/>
                <a:t>)</a:t>
              </a:r>
            </a:p>
          </p:txBody>
        </p:sp>
        <p:sp>
          <p:nvSpPr>
            <p:cNvPr id="11280" name="Text Box 83"/>
            <p:cNvSpPr txBox="1">
              <a:spLocks noChangeArrowheads="1"/>
            </p:cNvSpPr>
            <p:nvPr/>
          </p:nvSpPr>
          <p:spPr bwMode="auto">
            <a:xfrm rot="-5400000">
              <a:off x="3557" y="1072"/>
              <a:ext cx="27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400"/>
                <a:t>a(z</a:t>
              </a:r>
              <a:r>
                <a:rPr lang="de-DE" sz="1400" baseline="-25000"/>
                <a:t>2</a:t>
              </a:r>
              <a:r>
                <a:rPr lang="de-DE" sz="1400"/>
                <a:t>)</a:t>
              </a:r>
            </a:p>
          </p:txBody>
        </p:sp>
        <p:sp>
          <p:nvSpPr>
            <p:cNvPr id="11281" name="Line 84"/>
            <p:cNvSpPr>
              <a:spLocks noChangeShapeType="1"/>
            </p:cNvSpPr>
            <p:nvPr/>
          </p:nvSpPr>
          <p:spPr bwMode="auto">
            <a:xfrm rot="16200000" flipV="1">
              <a:off x="3305" y="1371"/>
              <a:ext cx="136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282" name="Line 85"/>
            <p:cNvSpPr>
              <a:spLocks noChangeShapeType="1"/>
            </p:cNvSpPr>
            <p:nvPr/>
          </p:nvSpPr>
          <p:spPr bwMode="auto">
            <a:xfrm rot="16200000" flipV="1">
              <a:off x="3419" y="1121"/>
              <a:ext cx="4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283" name="Line 86"/>
            <p:cNvSpPr>
              <a:spLocks noChangeShapeType="1"/>
            </p:cNvSpPr>
            <p:nvPr/>
          </p:nvSpPr>
          <p:spPr bwMode="auto">
            <a:xfrm rot="-5400000" flipH="1" flipV="1">
              <a:off x="3373" y="1030"/>
              <a:ext cx="45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1276" name="Rectangle 94"/>
          <p:cNvSpPr>
            <a:spLocks noChangeArrowheads="1"/>
          </p:cNvSpPr>
          <p:nvPr/>
        </p:nvSpPr>
        <p:spPr bwMode="auto">
          <a:xfrm>
            <a:off x="2940050" y="5189538"/>
            <a:ext cx="41021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SzPct val="70000"/>
              <a:buFontTx/>
              <a:buBlip>
                <a:blip r:embed="rId3"/>
              </a:buBlip>
            </a:pPr>
            <a:r>
              <a:rPr lang="de-DE" sz="2000"/>
              <a:t>Sample-Signal:</a:t>
            </a:r>
          </a:p>
        </p:txBody>
      </p:sp>
    </p:spTree>
    <p:extLst>
      <p:ext uri="{BB962C8B-B14F-4D97-AF65-F5344CB8AC3E}">
        <p14:creationId xmlns:p14="http://schemas.microsoft.com/office/powerpoint/2010/main" val="104545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liennummernplatzhalt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4E7DAA8-BA61-4C04-AF3C-54928265E0FE}" type="slidenum">
              <a:rPr lang="de-DE"/>
              <a:pPr eaLnBrk="1" hangingPunct="1"/>
              <a:t>24</a:t>
            </a:fld>
            <a:endParaRPr lang="de-DE"/>
          </a:p>
        </p:txBody>
      </p:sp>
      <p:sp>
        <p:nvSpPr>
          <p:cNvPr id="12292" name="Datumsplatzhalter 7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dirty="0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 </a:t>
            </a:r>
            <a:r>
              <a:rPr lang="de-DE" dirty="0" smtClean="0"/>
              <a:t>Fourier-Domain OCT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2113" y="1198563"/>
            <a:ext cx="8356600" cy="4894262"/>
          </a:xfrm>
        </p:spPr>
        <p:txBody>
          <a:bodyPr/>
          <a:lstStyle/>
          <a:p>
            <a:pPr eaLnBrk="1" hangingPunct="1"/>
            <a:r>
              <a:rPr lang="de-DE" sz="2000" smtClean="0"/>
              <a:t>Gemessene Intensität in Abhängigkeit der Wellenzahl k:</a:t>
            </a:r>
          </a:p>
          <a:p>
            <a:pPr eaLnBrk="1" hangingPunct="1"/>
            <a:endParaRPr lang="de-DE" sz="2000" smtClean="0"/>
          </a:p>
          <a:p>
            <a:pPr eaLnBrk="1" hangingPunct="1"/>
            <a:endParaRPr lang="de-DE" sz="2000" smtClean="0"/>
          </a:p>
          <a:p>
            <a:pPr eaLnBrk="1" hangingPunct="1"/>
            <a:endParaRPr lang="de-DE" sz="2000" smtClean="0"/>
          </a:p>
          <a:p>
            <a:pPr eaLnBrk="1" hangingPunct="1"/>
            <a:endParaRPr lang="de-DE" sz="2000" smtClean="0"/>
          </a:p>
          <a:p>
            <a:pPr lvl="1" eaLnBrk="1" hangingPunct="1"/>
            <a:r>
              <a:rPr lang="de-DE" sz="1800" smtClean="0"/>
              <a:t>Jede Remission führt zu einer harmonsichen Modulation des Spektrums mit einer von der Weglängendifferenz abhängigen Frequenz</a:t>
            </a:r>
          </a:p>
          <a:p>
            <a:pPr lvl="1" eaLnBrk="1" hangingPunct="1"/>
            <a:r>
              <a:rPr lang="de-DE" sz="1800" smtClean="0"/>
              <a:t>Zusätzliche niederfrequente Modulation durch Interferenz des aus unterschiedlichen Sampletiefen empfangenen Lichts</a:t>
            </a:r>
          </a:p>
          <a:p>
            <a:pPr eaLnBrk="1" hangingPunct="1"/>
            <a:endParaRPr lang="de-DE" sz="2000" smtClean="0"/>
          </a:p>
          <a:p>
            <a:pPr eaLnBrk="1" hangingPunct="1"/>
            <a:r>
              <a:rPr lang="de-DE" sz="2000" smtClean="0"/>
              <a:t>Berechnung der Samplestruktur durch Fourieranalyse der gemessenen Intensität</a:t>
            </a:r>
          </a:p>
          <a:p>
            <a:pPr eaLnBrk="1" hangingPunct="1"/>
            <a:endParaRPr lang="de-DE" sz="2000" smtClean="0"/>
          </a:p>
        </p:txBody>
      </p:sp>
      <p:graphicFrame>
        <p:nvGraphicFramePr>
          <p:cNvPr id="12295" name="Object 5"/>
          <p:cNvGraphicFramePr>
            <a:graphicFrameLocks noChangeAspect="1"/>
          </p:cNvGraphicFramePr>
          <p:nvPr>
            <p:ph sz="quarter" idx="2"/>
          </p:nvPr>
        </p:nvGraphicFramePr>
        <p:xfrm>
          <a:off x="711200" y="1536700"/>
          <a:ext cx="7716838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3" imgW="5130800" imgH="812800" progId="Equation.DSMT4">
                  <p:embed/>
                </p:oleObj>
              </mc:Choice>
              <mc:Fallback>
                <p:oleObj name="Equation" r:id="rId3" imgW="5130800" imgH="812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" y="1536700"/>
                        <a:ext cx="7716838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6" name="Object 2"/>
          <p:cNvGraphicFramePr>
            <a:graphicFrameLocks noChangeAspect="1"/>
          </p:cNvGraphicFramePr>
          <p:nvPr>
            <p:ph sz="quarter" idx="3"/>
          </p:nvPr>
        </p:nvGraphicFramePr>
        <p:xfrm>
          <a:off x="406400" y="5181600"/>
          <a:ext cx="7670800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5" imgW="4940300" imgH="482600" progId="Equation.DSMT4">
                  <p:embed/>
                </p:oleObj>
              </mc:Choice>
              <mc:Fallback>
                <p:oleObj name="Equation" r:id="rId5" imgW="49403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5181600"/>
                        <a:ext cx="7670800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7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107950" y="6438900"/>
            <a:ext cx="398463" cy="176213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890B5F-DDEC-42FC-9836-19D9F733CC0D}" type="slidenum">
              <a:rPr lang="de-DE"/>
              <a:pPr eaLnBrk="1" hangingPunct="1"/>
              <a:t>25</a:t>
            </a:fld>
            <a:endParaRPr lang="de-DE"/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Fourier-Domain </a:t>
            </a:r>
            <a:r>
              <a:rPr lang="de-DE" dirty="0" smtClean="0"/>
              <a:t>FD-OCT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  <a:p>
            <a:pPr eaLnBrk="1" hangingPunct="1"/>
            <a:endParaRPr lang="de-DE" smtClean="0"/>
          </a:p>
          <a:p>
            <a:pPr eaLnBrk="1" hangingPunct="1"/>
            <a:endParaRPr lang="de-DE" smtClean="0"/>
          </a:p>
          <a:p>
            <a:pPr eaLnBrk="1" hangingPunct="1"/>
            <a:endParaRPr lang="de-DE" smtClean="0"/>
          </a:p>
          <a:p>
            <a:pPr eaLnBrk="1" hangingPunct="1"/>
            <a:endParaRPr lang="de-DE" smtClean="0"/>
          </a:p>
          <a:p>
            <a:pPr eaLnBrk="1" hangingPunct="1"/>
            <a:endParaRPr lang="de-DE" smtClean="0"/>
          </a:p>
          <a:p>
            <a:pPr eaLnBrk="1" hangingPunct="1"/>
            <a:endParaRPr lang="de-DE" smtClean="0"/>
          </a:p>
        </p:txBody>
      </p:sp>
      <p:pic>
        <p:nvPicPr>
          <p:cNvPr id="13319" name="Picture 4" descr="FD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4227" r="6502"/>
          <a:stretch>
            <a:fillRect/>
          </a:stretch>
        </p:blipFill>
        <p:spPr bwMode="auto">
          <a:xfrm>
            <a:off x="1481138" y="2263775"/>
            <a:ext cx="585152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5"/>
          <p:cNvSpPr>
            <a:spLocks noChangeArrowheads="1"/>
          </p:cNvSpPr>
          <p:nvPr/>
        </p:nvSpPr>
        <p:spPr bwMode="auto">
          <a:xfrm>
            <a:off x="546100" y="1352550"/>
            <a:ext cx="8356600" cy="489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SzPct val="70000"/>
              <a:buFontTx/>
              <a:buBlip>
                <a:blip r:embed="rId3"/>
              </a:buBlip>
            </a:pPr>
            <a:r>
              <a:rPr lang="de-DE" sz="2400"/>
              <a:t>Beispielspektren und Interferogramme für eine und drei Grenzflächen im Sample:</a:t>
            </a:r>
          </a:p>
        </p:txBody>
      </p:sp>
    </p:spTree>
    <p:extLst>
      <p:ext uri="{BB962C8B-B14F-4D97-AF65-F5344CB8AC3E}">
        <p14:creationId xmlns:p14="http://schemas.microsoft.com/office/powerpoint/2010/main" val="4423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mgm-spectrom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783" r="6873" b="7048"/>
          <a:stretch>
            <a:fillRect/>
          </a:stretch>
        </p:blipFill>
        <p:spPr bwMode="auto">
          <a:xfrm>
            <a:off x="5180013" y="2974975"/>
            <a:ext cx="3103562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107950" y="6438900"/>
            <a:ext cx="398463" cy="176213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A6F9B1-6086-4828-84F7-2755A62CFAAB}" type="slidenum">
              <a:rPr lang="de-DE"/>
              <a:pPr eaLnBrk="1" hangingPunct="1"/>
              <a:t>26</a:t>
            </a:fld>
            <a:endParaRPr lang="de-DE"/>
          </a:p>
        </p:txBody>
      </p:sp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Grundlagen OCT: FD-OCT Messprinzip</a:t>
            </a:r>
          </a:p>
        </p:txBody>
      </p:sp>
      <p:sp>
        <p:nvSpPr>
          <p:cNvPr id="143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smtClean="0"/>
              <a:t>Messung der Intensität in Abhängigkeit von der Wellenzahl auf zwei Arten möglich</a:t>
            </a:r>
          </a:p>
          <a:p>
            <a:pPr eaLnBrk="1" hangingPunct="1"/>
            <a:endParaRPr lang="de-DE" smtClean="0"/>
          </a:p>
          <a:p>
            <a:pPr lvl="1" eaLnBrk="1" hangingPunct="1"/>
            <a:r>
              <a:rPr lang="de-DE" smtClean="0"/>
              <a:t>Verwendung einer durchstimmbaren Lichtquelle; Variation der Wellenlänge und synchrone Messung des Intensitätsverlaufs (Swept Source OCT)</a:t>
            </a:r>
          </a:p>
          <a:p>
            <a:pPr lvl="1" eaLnBrk="1" hangingPunct="1"/>
            <a:endParaRPr lang="de-DE" smtClean="0"/>
          </a:p>
          <a:p>
            <a:pPr lvl="1" eaLnBrk="1" hangingPunct="1"/>
            <a:r>
              <a:rPr lang="de-DE" smtClean="0"/>
              <a:t>Spektrale Zerlegung des                                                             Lichts mit einem Spektrometer </a:t>
            </a:r>
            <a:br>
              <a:rPr lang="de-DE" smtClean="0"/>
            </a:br>
            <a:r>
              <a:rPr lang="de-DE" smtClean="0"/>
              <a:t>und Messung mit Detektorarray                                                                             (Spectral Radar)</a:t>
            </a:r>
          </a:p>
          <a:p>
            <a:pPr eaLnBrk="1" hangingPunct="1"/>
            <a:endParaRPr lang="de-DE" smtClean="0"/>
          </a:p>
        </p:txBody>
      </p:sp>
      <p:sp>
        <p:nvSpPr>
          <p:cNvPr id="14344" name="Textfeld 1"/>
          <p:cNvSpPr txBox="1">
            <a:spLocks noChangeArrowheads="1"/>
          </p:cNvSpPr>
          <p:nvPr/>
        </p:nvSpPr>
        <p:spPr bwMode="auto">
          <a:xfrm>
            <a:off x="5761038" y="5864225"/>
            <a:ext cx="220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Gitter-Spektrometer</a:t>
            </a:r>
          </a:p>
        </p:txBody>
      </p:sp>
    </p:spTree>
    <p:extLst>
      <p:ext uri="{BB962C8B-B14F-4D97-AF65-F5344CB8AC3E}">
        <p14:creationId xmlns:p14="http://schemas.microsoft.com/office/powerpoint/2010/main" val="199658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Tesafilm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  <p:pic>
        <p:nvPicPr>
          <p:cNvPr id="5" name="Grafi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47862"/>
            <a:ext cx="6984775" cy="356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5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Tesafilm auf Papier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  <p:pic>
        <p:nvPicPr>
          <p:cNvPr id="5" name="Grafi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27224"/>
            <a:ext cx="6408712" cy="373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27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Streuende und homogene Medien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839788" y="2492896"/>
            <a:ext cx="3365500" cy="2921000"/>
            <a:chOff x="1562100" y="3352800"/>
            <a:chExt cx="3365500" cy="2921000"/>
          </a:xfrm>
        </p:grpSpPr>
        <p:sp>
          <p:nvSpPr>
            <p:cNvPr id="6" name="Rectangle 40"/>
            <p:cNvSpPr>
              <a:spLocks noChangeArrowheads="1"/>
            </p:cNvSpPr>
            <p:nvPr/>
          </p:nvSpPr>
          <p:spPr bwMode="auto">
            <a:xfrm>
              <a:off x="1562100" y="4064000"/>
              <a:ext cx="3365500" cy="2209800"/>
            </a:xfrm>
            <a:prstGeom prst="rect">
              <a:avLst/>
            </a:prstGeom>
            <a:gradFill rotWithShape="0">
              <a:gsLst>
                <a:gs pos="0">
                  <a:srgbClr val="3EC2FF">
                    <a:gamma/>
                    <a:tint val="27059"/>
                    <a:invGamma/>
                  </a:srgbClr>
                </a:gs>
                <a:gs pos="100000">
                  <a:srgbClr val="3EC2FF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rgbClr val="3EC2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" name="Oval 41"/>
            <p:cNvSpPr>
              <a:spLocks noChangeArrowheads="1"/>
            </p:cNvSpPr>
            <p:nvPr/>
          </p:nvSpPr>
          <p:spPr bwMode="auto">
            <a:xfrm>
              <a:off x="2522538" y="3667125"/>
              <a:ext cx="1463675" cy="117475"/>
            </a:xfrm>
            <a:prstGeom prst="ellipse">
              <a:avLst/>
            </a:prstGeom>
            <a:noFill/>
            <a:ln w="25400">
              <a:solidFill>
                <a:srgbClr val="1C05C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" name="Freeform 42"/>
            <p:cNvSpPr>
              <a:spLocks/>
            </p:cNvSpPr>
            <p:nvPr/>
          </p:nvSpPr>
          <p:spPr bwMode="auto">
            <a:xfrm>
              <a:off x="3124200" y="3352800"/>
              <a:ext cx="242888" cy="1792288"/>
            </a:xfrm>
            <a:custGeom>
              <a:avLst/>
              <a:gdLst>
                <a:gd name="T0" fmla="*/ 0 w 153"/>
                <a:gd name="T1" fmla="*/ 16 h 1129"/>
                <a:gd name="T2" fmla="*/ 0 w 153"/>
                <a:gd name="T3" fmla="*/ 264 h 1129"/>
                <a:gd name="T4" fmla="*/ 72 w 153"/>
                <a:gd name="T5" fmla="*/ 1128 h 1129"/>
                <a:gd name="T6" fmla="*/ 152 w 153"/>
                <a:gd name="T7" fmla="*/ 256 h 1129"/>
                <a:gd name="T8" fmla="*/ 152 w 153"/>
                <a:gd name="T9" fmla="*/ 8 h 1129"/>
                <a:gd name="T10" fmla="*/ 152 w 153"/>
                <a:gd name="T11" fmla="*/ 0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1129">
                  <a:moveTo>
                    <a:pt x="0" y="16"/>
                  </a:moveTo>
                  <a:lnTo>
                    <a:pt x="0" y="264"/>
                  </a:lnTo>
                  <a:lnTo>
                    <a:pt x="72" y="1128"/>
                  </a:lnTo>
                  <a:lnTo>
                    <a:pt x="152" y="256"/>
                  </a:lnTo>
                  <a:lnTo>
                    <a:pt x="152" y="8"/>
                  </a:lnTo>
                  <a:lnTo>
                    <a:pt x="152" y="0"/>
                  </a:lnTo>
                </a:path>
              </a:pathLst>
            </a:custGeom>
            <a:noFill/>
            <a:ln w="25400" cap="rnd" cmpd="sng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63"/>
            <p:cNvSpPr>
              <a:spLocks noChangeShapeType="1"/>
            </p:cNvSpPr>
            <p:nvPr/>
          </p:nvSpPr>
          <p:spPr bwMode="auto">
            <a:xfrm>
              <a:off x="3251200" y="3390900"/>
              <a:ext cx="1588" cy="16256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4994275" y="2520950"/>
            <a:ext cx="3454400" cy="3162300"/>
            <a:chOff x="5181600" y="3289300"/>
            <a:chExt cx="3454400" cy="3162300"/>
          </a:xfrm>
        </p:grpSpPr>
        <p:sp>
          <p:nvSpPr>
            <p:cNvPr id="11" name="Rectangle 39"/>
            <p:cNvSpPr>
              <a:spLocks noChangeArrowheads="1"/>
            </p:cNvSpPr>
            <p:nvPr/>
          </p:nvSpPr>
          <p:spPr bwMode="auto">
            <a:xfrm>
              <a:off x="5181600" y="4038600"/>
              <a:ext cx="3454400" cy="2247900"/>
            </a:xfrm>
            <a:prstGeom prst="rect">
              <a:avLst/>
            </a:prstGeom>
            <a:gradFill rotWithShape="0">
              <a:gsLst>
                <a:gs pos="0">
                  <a:srgbClr val="3EC2FF">
                    <a:gamma/>
                    <a:tint val="27059"/>
                    <a:invGamma/>
                  </a:srgbClr>
                </a:gs>
                <a:gs pos="100000">
                  <a:srgbClr val="3EC2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EC2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Oval 43"/>
            <p:cNvSpPr>
              <a:spLocks noChangeArrowheads="1"/>
            </p:cNvSpPr>
            <p:nvPr/>
          </p:nvSpPr>
          <p:spPr bwMode="auto">
            <a:xfrm>
              <a:off x="6667500" y="49403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Rectangle 44"/>
            <p:cNvSpPr>
              <a:spLocks noChangeArrowheads="1"/>
            </p:cNvSpPr>
            <p:nvPr/>
          </p:nvSpPr>
          <p:spPr bwMode="auto">
            <a:xfrm>
              <a:off x="5375275" y="4325938"/>
              <a:ext cx="1346200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050" tIns="26987" rIns="19050" bIns="26987"/>
            <a:lstStyle/>
            <a:p>
              <a:pPr>
                <a:lnSpc>
                  <a:spcPts val="2100"/>
                </a:lnSpc>
                <a:spcAft>
                  <a:spcPts val="900"/>
                </a:spcAft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1800" b="1">
                  <a:solidFill>
                    <a:srgbClr val="0B00D7"/>
                  </a:solidFill>
                  <a:latin typeface="Helvetica" pitchFamily="34" charset="0"/>
                  <a:ea typeface="Osaka" charset="-128"/>
                </a:rPr>
                <a:t>scatterer</a:t>
              </a:r>
            </a:p>
          </p:txBody>
        </p:sp>
        <p:sp>
          <p:nvSpPr>
            <p:cNvPr id="14" name="Rectangle 46"/>
            <p:cNvSpPr>
              <a:spLocks noChangeArrowheads="1"/>
            </p:cNvSpPr>
            <p:nvPr/>
          </p:nvSpPr>
          <p:spPr bwMode="auto">
            <a:xfrm>
              <a:off x="5994400" y="5918200"/>
              <a:ext cx="2273300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050" tIns="26987" rIns="19050" bIns="26987"/>
            <a:lstStyle/>
            <a:p>
              <a:pPr>
                <a:lnSpc>
                  <a:spcPts val="2100"/>
                </a:lnSpc>
                <a:spcAft>
                  <a:spcPts val="900"/>
                </a:spcAft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1800" b="1">
                  <a:solidFill>
                    <a:srgbClr val="0B00D7"/>
                  </a:solidFill>
                  <a:latin typeface="Helvetica" pitchFamily="34" charset="0"/>
                  <a:ea typeface="Osaka" charset="-128"/>
                </a:rPr>
                <a:t>scattering media</a:t>
              </a:r>
            </a:p>
          </p:txBody>
        </p:sp>
        <p:sp>
          <p:nvSpPr>
            <p:cNvPr id="15" name="Oval 47"/>
            <p:cNvSpPr>
              <a:spLocks noChangeArrowheads="1"/>
            </p:cNvSpPr>
            <p:nvPr/>
          </p:nvSpPr>
          <p:spPr bwMode="auto">
            <a:xfrm>
              <a:off x="7048500" y="5194300"/>
              <a:ext cx="101600" cy="1143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Line 48"/>
            <p:cNvSpPr>
              <a:spLocks noChangeShapeType="1"/>
            </p:cNvSpPr>
            <p:nvPr/>
          </p:nvSpPr>
          <p:spPr bwMode="auto">
            <a:xfrm>
              <a:off x="6832600" y="3390900"/>
              <a:ext cx="1588" cy="3683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Line 49"/>
            <p:cNvSpPr>
              <a:spLocks noChangeShapeType="1"/>
            </p:cNvSpPr>
            <p:nvPr/>
          </p:nvSpPr>
          <p:spPr bwMode="auto">
            <a:xfrm>
              <a:off x="6832600" y="3784600"/>
              <a:ext cx="50800" cy="6350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Line 50"/>
            <p:cNvSpPr>
              <a:spLocks noChangeShapeType="1"/>
            </p:cNvSpPr>
            <p:nvPr/>
          </p:nvSpPr>
          <p:spPr bwMode="auto">
            <a:xfrm flipH="1">
              <a:off x="6756400" y="4470400"/>
              <a:ext cx="139700" cy="4445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Oval 51"/>
            <p:cNvSpPr>
              <a:spLocks noChangeArrowheads="1"/>
            </p:cNvSpPr>
            <p:nvPr/>
          </p:nvSpPr>
          <p:spPr bwMode="auto">
            <a:xfrm>
              <a:off x="6858000" y="44069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Line 52"/>
            <p:cNvSpPr>
              <a:spLocks noChangeShapeType="1"/>
            </p:cNvSpPr>
            <p:nvPr/>
          </p:nvSpPr>
          <p:spPr bwMode="auto">
            <a:xfrm flipH="1">
              <a:off x="6210300" y="5016500"/>
              <a:ext cx="457200" cy="2032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" name="Oval 53"/>
            <p:cNvSpPr>
              <a:spLocks noChangeArrowheads="1"/>
            </p:cNvSpPr>
            <p:nvPr/>
          </p:nvSpPr>
          <p:spPr bwMode="auto">
            <a:xfrm>
              <a:off x="6159500" y="5194300"/>
              <a:ext cx="101600" cy="1143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" name="Line 54"/>
            <p:cNvSpPr>
              <a:spLocks noChangeShapeType="1"/>
            </p:cNvSpPr>
            <p:nvPr/>
          </p:nvSpPr>
          <p:spPr bwMode="auto">
            <a:xfrm flipH="1">
              <a:off x="7061200" y="3784600"/>
              <a:ext cx="76200" cy="9017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Line 55"/>
            <p:cNvSpPr>
              <a:spLocks noChangeShapeType="1"/>
            </p:cNvSpPr>
            <p:nvPr/>
          </p:nvSpPr>
          <p:spPr bwMode="auto">
            <a:xfrm>
              <a:off x="7137400" y="3390900"/>
              <a:ext cx="1588" cy="3683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" name="Line 56"/>
            <p:cNvSpPr>
              <a:spLocks noChangeShapeType="1"/>
            </p:cNvSpPr>
            <p:nvPr/>
          </p:nvSpPr>
          <p:spPr bwMode="auto">
            <a:xfrm flipH="1">
              <a:off x="7073900" y="4445000"/>
              <a:ext cx="203200" cy="2921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" name="Line 57"/>
            <p:cNvSpPr>
              <a:spLocks noChangeShapeType="1"/>
            </p:cNvSpPr>
            <p:nvPr/>
          </p:nvSpPr>
          <p:spPr bwMode="auto">
            <a:xfrm flipH="1">
              <a:off x="7327900" y="4064000"/>
              <a:ext cx="101600" cy="3429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Line 58"/>
            <p:cNvSpPr>
              <a:spLocks noChangeShapeType="1"/>
            </p:cNvSpPr>
            <p:nvPr/>
          </p:nvSpPr>
          <p:spPr bwMode="auto">
            <a:xfrm flipH="1">
              <a:off x="7416800" y="3632200"/>
              <a:ext cx="63500" cy="4445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Oval 59"/>
            <p:cNvSpPr>
              <a:spLocks noChangeArrowheads="1"/>
            </p:cNvSpPr>
            <p:nvPr/>
          </p:nvSpPr>
          <p:spPr bwMode="auto">
            <a:xfrm>
              <a:off x="7251700" y="4368800"/>
              <a:ext cx="101600" cy="1143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" name="Oval 60"/>
            <p:cNvSpPr>
              <a:spLocks noChangeArrowheads="1"/>
            </p:cNvSpPr>
            <p:nvPr/>
          </p:nvSpPr>
          <p:spPr bwMode="auto">
            <a:xfrm>
              <a:off x="7023100" y="47117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Line 61"/>
            <p:cNvSpPr>
              <a:spLocks noChangeShapeType="1"/>
            </p:cNvSpPr>
            <p:nvPr/>
          </p:nvSpPr>
          <p:spPr bwMode="auto">
            <a:xfrm>
              <a:off x="6959600" y="3340100"/>
              <a:ext cx="1588" cy="1676400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" name="Line 62"/>
            <p:cNvSpPr>
              <a:spLocks noChangeShapeType="1"/>
            </p:cNvSpPr>
            <p:nvPr/>
          </p:nvSpPr>
          <p:spPr bwMode="auto">
            <a:xfrm flipH="1">
              <a:off x="6972300" y="4038600"/>
              <a:ext cx="50800" cy="1041400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Oval 64"/>
            <p:cNvSpPr>
              <a:spLocks noChangeArrowheads="1"/>
            </p:cNvSpPr>
            <p:nvPr/>
          </p:nvSpPr>
          <p:spPr bwMode="auto">
            <a:xfrm>
              <a:off x="6908800" y="50546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" name="Oval 65"/>
            <p:cNvSpPr>
              <a:spLocks noChangeArrowheads="1"/>
            </p:cNvSpPr>
            <p:nvPr/>
          </p:nvSpPr>
          <p:spPr bwMode="auto">
            <a:xfrm>
              <a:off x="6299200" y="47371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" name="Oval 66"/>
            <p:cNvSpPr>
              <a:spLocks noChangeArrowheads="1"/>
            </p:cNvSpPr>
            <p:nvPr/>
          </p:nvSpPr>
          <p:spPr bwMode="auto">
            <a:xfrm>
              <a:off x="5918200" y="41783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" name="Oval 67"/>
            <p:cNvSpPr>
              <a:spLocks noChangeArrowheads="1"/>
            </p:cNvSpPr>
            <p:nvPr/>
          </p:nvSpPr>
          <p:spPr bwMode="auto">
            <a:xfrm>
              <a:off x="7594600" y="5435600"/>
              <a:ext cx="101600" cy="1143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" name="Oval 68"/>
            <p:cNvSpPr>
              <a:spLocks noChangeArrowheads="1"/>
            </p:cNvSpPr>
            <p:nvPr/>
          </p:nvSpPr>
          <p:spPr bwMode="auto">
            <a:xfrm>
              <a:off x="6642100" y="55372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" name="Oval 69"/>
            <p:cNvSpPr>
              <a:spLocks noChangeArrowheads="1"/>
            </p:cNvSpPr>
            <p:nvPr/>
          </p:nvSpPr>
          <p:spPr bwMode="auto">
            <a:xfrm>
              <a:off x="7137400" y="55626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" name="Oval 70"/>
            <p:cNvSpPr>
              <a:spLocks noChangeArrowheads="1"/>
            </p:cNvSpPr>
            <p:nvPr/>
          </p:nvSpPr>
          <p:spPr bwMode="auto">
            <a:xfrm>
              <a:off x="8166100" y="51308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" name="Line 71"/>
            <p:cNvSpPr>
              <a:spLocks noChangeShapeType="1"/>
            </p:cNvSpPr>
            <p:nvPr/>
          </p:nvSpPr>
          <p:spPr bwMode="auto">
            <a:xfrm flipH="1">
              <a:off x="6184900" y="4864100"/>
              <a:ext cx="152400" cy="3556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" name="Line 72"/>
            <p:cNvSpPr>
              <a:spLocks noChangeShapeType="1"/>
            </p:cNvSpPr>
            <p:nvPr/>
          </p:nvSpPr>
          <p:spPr bwMode="auto">
            <a:xfrm flipH="1">
              <a:off x="6375400" y="4064000"/>
              <a:ext cx="88900" cy="6731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" name="Line 73"/>
            <p:cNvSpPr>
              <a:spLocks noChangeShapeType="1"/>
            </p:cNvSpPr>
            <p:nvPr/>
          </p:nvSpPr>
          <p:spPr bwMode="auto">
            <a:xfrm flipH="1">
              <a:off x="6464300" y="3289300"/>
              <a:ext cx="228600" cy="7493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" name="Line 74"/>
            <p:cNvSpPr>
              <a:spLocks noChangeShapeType="1"/>
            </p:cNvSpPr>
            <p:nvPr/>
          </p:nvSpPr>
          <p:spPr bwMode="auto">
            <a:xfrm>
              <a:off x="7023100" y="3543300"/>
              <a:ext cx="1588" cy="482600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" name="Oval 75"/>
            <p:cNvSpPr>
              <a:spLocks noChangeArrowheads="1"/>
            </p:cNvSpPr>
            <p:nvPr/>
          </p:nvSpPr>
          <p:spPr bwMode="auto">
            <a:xfrm>
              <a:off x="6262688" y="3692525"/>
              <a:ext cx="1463675" cy="117475"/>
            </a:xfrm>
            <a:prstGeom prst="ellipse">
              <a:avLst/>
            </a:prstGeom>
            <a:noFill/>
            <a:ln w="25400">
              <a:solidFill>
                <a:srgbClr val="1C05C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941430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250" y="1052513"/>
            <a:ext cx="6921500" cy="5243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 smtClean="0"/>
              <a:t>Introduction to LIDAR</a:t>
            </a:r>
            <a:br>
              <a:rPr lang="en-US" smtClean="0"/>
            </a:br>
            <a:r>
              <a:rPr lang="en-US" sz="1600" b="0" smtClean="0"/>
              <a:t>Doppler Wind LIDAR</a:t>
            </a:r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300208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Weglängendifferenz wird als </a:t>
            </a:r>
            <a:r>
              <a:rPr lang="de-DE" dirty="0" err="1" smtClean="0"/>
              <a:t>Gating</a:t>
            </a:r>
            <a:r>
              <a:rPr lang="de-DE" dirty="0" smtClean="0"/>
              <a:t> Marker benutzt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Wilhelm Stork – Integrierte Intelligente Sensoren</a:t>
            </a: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838200" y="2603500"/>
            <a:ext cx="3454400" cy="3162300"/>
            <a:chOff x="838200" y="2603500"/>
            <a:chExt cx="3454400" cy="3162300"/>
          </a:xfrm>
        </p:grpSpPr>
        <p:sp>
          <p:nvSpPr>
            <p:cNvPr id="6" name="Rectangle 143"/>
            <p:cNvSpPr>
              <a:spLocks noChangeArrowheads="1"/>
            </p:cNvSpPr>
            <p:nvPr/>
          </p:nvSpPr>
          <p:spPr bwMode="auto">
            <a:xfrm>
              <a:off x="838200" y="3352800"/>
              <a:ext cx="3454400" cy="2247900"/>
            </a:xfrm>
            <a:prstGeom prst="rect">
              <a:avLst/>
            </a:prstGeom>
            <a:gradFill rotWithShape="0">
              <a:gsLst>
                <a:gs pos="0">
                  <a:srgbClr val="2AC0FF">
                    <a:gamma/>
                    <a:tint val="0"/>
                    <a:invGamma/>
                  </a:srgbClr>
                </a:gs>
                <a:gs pos="100000">
                  <a:srgbClr val="2AC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" name="Oval 144"/>
            <p:cNvSpPr>
              <a:spLocks noChangeArrowheads="1"/>
            </p:cNvSpPr>
            <p:nvPr/>
          </p:nvSpPr>
          <p:spPr bwMode="auto">
            <a:xfrm>
              <a:off x="2324100" y="42545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" name="Rectangle 145"/>
            <p:cNvSpPr>
              <a:spLocks noChangeArrowheads="1"/>
            </p:cNvSpPr>
            <p:nvPr/>
          </p:nvSpPr>
          <p:spPr bwMode="auto">
            <a:xfrm>
              <a:off x="1000125" y="3657600"/>
              <a:ext cx="1346200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050" tIns="26987" rIns="19050" bIns="26987"/>
            <a:lstStyle/>
            <a:p>
              <a:pPr>
                <a:lnSpc>
                  <a:spcPts val="2100"/>
                </a:lnSpc>
                <a:spcAft>
                  <a:spcPts val="900"/>
                </a:spcAft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1800" b="1">
                  <a:solidFill>
                    <a:srgbClr val="0B00D7"/>
                  </a:solidFill>
                  <a:latin typeface="Helvetica" pitchFamily="34" charset="0"/>
                  <a:ea typeface="Osaka" charset="-128"/>
                </a:rPr>
                <a:t>scatterer</a:t>
              </a:r>
            </a:p>
          </p:txBody>
        </p:sp>
        <p:sp>
          <p:nvSpPr>
            <p:cNvPr id="9" name="Rectangle 146"/>
            <p:cNvSpPr>
              <a:spLocks noChangeArrowheads="1"/>
            </p:cNvSpPr>
            <p:nvPr/>
          </p:nvSpPr>
          <p:spPr bwMode="auto">
            <a:xfrm>
              <a:off x="1651000" y="5232400"/>
              <a:ext cx="2273300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050" tIns="26987" rIns="19050" bIns="26987"/>
            <a:lstStyle/>
            <a:p>
              <a:pPr>
                <a:lnSpc>
                  <a:spcPts val="2100"/>
                </a:lnSpc>
                <a:spcAft>
                  <a:spcPts val="900"/>
                </a:spcAft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1800" b="1">
                  <a:solidFill>
                    <a:srgbClr val="0B00D7"/>
                  </a:solidFill>
                  <a:latin typeface="Helvetica" pitchFamily="34" charset="0"/>
                  <a:ea typeface="Osaka" charset="-128"/>
                </a:rPr>
                <a:t>scattering media</a:t>
              </a:r>
            </a:p>
          </p:txBody>
        </p:sp>
        <p:sp>
          <p:nvSpPr>
            <p:cNvPr id="10" name="Oval 147"/>
            <p:cNvSpPr>
              <a:spLocks noChangeArrowheads="1"/>
            </p:cNvSpPr>
            <p:nvPr/>
          </p:nvSpPr>
          <p:spPr bwMode="auto">
            <a:xfrm>
              <a:off x="2705100" y="4508500"/>
              <a:ext cx="101600" cy="1143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Line 148"/>
            <p:cNvSpPr>
              <a:spLocks noChangeShapeType="1"/>
            </p:cNvSpPr>
            <p:nvPr/>
          </p:nvSpPr>
          <p:spPr bwMode="auto">
            <a:xfrm>
              <a:off x="2489200" y="2705100"/>
              <a:ext cx="1588" cy="3683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Line 149"/>
            <p:cNvSpPr>
              <a:spLocks noChangeShapeType="1"/>
            </p:cNvSpPr>
            <p:nvPr/>
          </p:nvSpPr>
          <p:spPr bwMode="auto">
            <a:xfrm>
              <a:off x="2489200" y="3098800"/>
              <a:ext cx="50800" cy="6350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Line 150"/>
            <p:cNvSpPr>
              <a:spLocks noChangeShapeType="1"/>
            </p:cNvSpPr>
            <p:nvPr/>
          </p:nvSpPr>
          <p:spPr bwMode="auto">
            <a:xfrm flipH="1">
              <a:off x="2413000" y="3784600"/>
              <a:ext cx="139700" cy="4445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" name="Oval 151"/>
            <p:cNvSpPr>
              <a:spLocks noChangeArrowheads="1"/>
            </p:cNvSpPr>
            <p:nvPr/>
          </p:nvSpPr>
          <p:spPr bwMode="auto">
            <a:xfrm>
              <a:off x="2514600" y="37211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Line 152"/>
            <p:cNvSpPr>
              <a:spLocks noChangeShapeType="1"/>
            </p:cNvSpPr>
            <p:nvPr/>
          </p:nvSpPr>
          <p:spPr bwMode="auto">
            <a:xfrm flipH="1">
              <a:off x="1866900" y="4330700"/>
              <a:ext cx="457200" cy="2032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Oval 153"/>
            <p:cNvSpPr>
              <a:spLocks noChangeArrowheads="1"/>
            </p:cNvSpPr>
            <p:nvPr/>
          </p:nvSpPr>
          <p:spPr bwMode="auto">
            <a:xfrm>
              <a:off x="1816100" y="4508500"/>
              <a:ext cx="101600" cy="1143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Line 154"/>
            <p:cNvSpPr>
              <a:spLocks noChangeShapeType="1"/>
            </p:cNvSpPr>
            <p:nvPr/>
          </p:nvSpPr>
          <p:spPr bwMode="auto">
            <a:xfrm flipH="1">
              <a:off x="2717800" y="3098800"/>
              <a:ext cx="76200" cy="9017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Line 155"/>
            <p:cNvSpPr>
              <a:spLocks noChangeShapeType="1"/>
            </p:cNvSpPr>
            <p:nvPr/>
          </p:nvSpPr>
          <p:spPr bwMode="auto">
            <a:xfrm>
              <a:off x="2794000" y="2705100"/>
              <a:ext cx="1588" cy="3683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Line 156"/>
            <p:cNvSpPr>
              <a:spLocks noChangeShapeType="1"/>
            </p:cNvSpPr>
            <p:nvPr/>
          </p:nvSpPr>
          <p:spPr bwMode="auto">
            <a:xfrm flipH="1">
              <a:off x="2730500" y="3759200"/>
              <a:ext cx="203200" cy="2921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Line 157"/>
            <p:cNvSpPr>
              <a:spLocks noChangeShapeType="1"/>
            </p:cNvSpPr>
            <p:nvPr/>
          </p:nvSpPr>
          <p:spPr bwMode="auto">
            <a:xfrm flipH="1">
              <a:off x="2984500" y="3378200"/>
              <a:ext cx="101600" cy="3429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" name="Line 158"/>
            <p:cNvSpPr>
              <a:spLocks noChangeShapeType="1"/>
            </p:cNvSpPr>
            <p:nvPr/>
          </p:nvSpPr>
          <p:spPr bwMode="auto">
            <a:xfrm flipH="1">
              <a:off x="3073400" y="2946400"/>
              <a:ext cx="63500" cy="4445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" name="Oval 159"/>
            <p:cNvSpPr>
              <a:spLocks noChangeArrowheads="1"/>
            </p:cNvSpPr>
            <p:nvPr/>
          </p:nvSpPr>
          <p:spPr bwMode="auto">
            <a:xfrm>
              <a:off x="2908300" y="3683000"/>
              <a:ext cx="101600" cy="1143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Oval 160"/>
            <p:cNvSpPr>
              <a:spLocks noChangeArrowheads="1"/>
            </p:cNvSpPr>
            <p:nvPr/>
          </p:nvSpPr>
          <p:spPr bwMode="auto">
            <a:xfrm>
              <a:off x="2679700" y="40259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" name="Line 161"/>
            <p:cNvSpPr>
              <a:spLocks noChangeShapeType="1"/>
            </p:cNvSpPr>
            <p:nvPr/>
          </p:nvSpPr>
          <p:spPr bwMode="auto">
            <a:xfrm>
              <a:off x="2616200" y="2654300"/>
              <a:ext cx="1588" cy="1676400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" name="Line 162"/>
            <p:cNvSpPr>
              <a:spLocks noChangeShapeType="1"/>
            </p:cNvSpPr>
            <p:nvPr/>
          </p:nvSpPr>
          <p:spPr bwMode="auto">
            <a:xfrm flipH="1">
              <a:off x="2628900" y="3352800"/>
              <a:ext cx="50800" cy="1041400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Oval 163"/>
            <p:cNvSpPr>
              <a:spLocks noChangeArrowheads="1"/>
            </p:cNvSpPr>
            <p:nvPr/>
          </p:nvSpPr>
          <p:spPr bwMode="auto">
            <a:xfrm>
              <a:off x="2565400" y="43688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Oval 164"/>
            <p:cNvSpPr>
              <a:spLocks noChangeArrowheads="1"/>
            </p:cNvSpPr>
            <p:nvPr/>
          </p:nvSpPr>
          <p:spPr bwMode="auto">
            <a:xfrm>
              <a:off x="1955800" y="40513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" name="Oval 165"/>
            <p:cNvSpPr>
              <a:spLocks noChangeArrowheads="1"/>
            </p:cNvSpPr>
            <p:nvPr/>
          </p:nvSpPr>
          <p:spPr bwMode="auto">
            <a:xfrm>
              <a:off x="1574800" y="34925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Oval 166"/>
            <p:cNvSpPr>
              <a:spLocks noChangeArrowheads="1"/>
            </p:cNvSpPr>
            <p:nvPr/>
          </p:nvSpPr>
          <p:spPr bwMode="auto">
            <a:xfrm>
              <a:off x="3251200" y="4749800"/>
              <a:ext cx="101600" cy="1143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" name="Oval 167"/>
            <p:cNvSpPr>
              <a:spLocks noChangeArrowheads="1"/>
            </p:cNvSpPr>
            <p:nvPr/>
          </p:nvSpPr>
          <p:spPr bwMode="auto">
            <a:xfrm>
              <a:off x="2298700" y="48514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Oval 168"/>
            <p:cNvSpPr>
              <a:spLocks noChangeArrowheads="1"/>
            </p:cNvSpPr>
            <p:nvPr/>
          </p:nvSpPr>
          <p:spPr bwMode="auto">
            <a:xfrm>
              <a:off x="2794000" y="48768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" name="Oval 169"/>
            <p:cNvSpPr>
              <a:spLocks noChangeArrowheads="1"/>
            </p:cNvSpPr>
            <p:nvPr/>
          </p:nvSpPr>
          <p:spPr bwMode="auto">
            <a:xfrm>
              <a:off x="3822700" y="4445000"/>
              <a:ext cx="88900" cy="101600"/>
            </a:xfrm>
            <a:prstGeom prst="ellipse">
              <a:avLst/>
            </a:prstGeom>
            <a:solidFill>
              <a:srgbClr val="0B00D7"/>
            </a:solidFill>
            <a:ln w="25400">
              <a:solidFill>
                <a:srgbClr val="0B00D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" name="Line 170"/>
            <p:cNvSpPr>
              <a:spLocks noChangeShapeType="1"/>
            </p:cNvSpPr>
            <p:nvPr/>
          </p:nvSpPr>
          <p:spPr bwMode="auto">
            <a:xfrm flipH="1">
              <a:off x="1841500" y="4178300"/>
              <a:ext cx="152400" cy="3556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" name="Line 171"/>
            <p:cNvSpPr>
              <a:spLocks noChangeShapeType="1"/>
            </p:cNvSpPr>
            <p:nvPr/>
          </p:nvSpPr>
          <p:spPr bwMode="auto">
            <a:xfrm flipH="1">
              <a:off x="2032000" y="3378200"/>
              <a:ext cx="88900" cy="6731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" name="Line 172"/>
            <p:cNvSpPr>
              <a:spLocks noChangeShapeType="1"/>
            </p:cNvSpPr>
            <p:nvPr/>
          </p:nvSpPr>
          <p:spPr bwMode="auto">
            <a:xfrm flipH="1">
              <a:off x="2120900" y="2603500"/>
              <a:ext cx="228600" cy="74930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" name="Line 173"/>
            <p:cNvSpPr>
              <a:spLocks noChangeShapeType="1"/>
            </p:cNvSpPr>
            <p:nvPr/>
          </p:nvSpPr>
          <p:spPr bwMode="auto">
            <a:xfrm>
              <a:off x="2679700" y="2857500"/>
              <a:ext cx="1588" cy="482600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" name="Oval 174"/>
            <p:cNvSpPr>
              <a:spLocks noChangeArrowheads="1"/>
            </p:cNvSpPr>
            <p:nvPr/>
          </p:nvSpPr>
          <p:spPr bwMode="auto">
            <a:xfrm>
              <a:off x="1900238" y="3063875"/>
              <a:ext cx="1463675" cy="117475"/>
            </a:xfrm>
            <a:prstGeom prst="ellipse">
              <a:avLst/>
            </a:prstGeom>
            <a:noFill/>
            <a:ln w="25400">
              <a:solidFill>
                <a:srgbClr val="1C05C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4654591" y="2679442"/>
            <a:ext cx="3962400" cy="3124200"/>
            <a:chOff x="4648200" y="2895600"/>
            <a:chExt cx="3962400" cy="3124200"/>
          </a:xfrm>
        </p:grpSpPr>
        <p:sp>
          <p:nvSpPr>
            <p:cNvPr id="40" name="Rectangle 175"/>
            <p:cNvSpPr>
              <a:spLocks noChangeArrowheads="1"/>
            </p:cNvSpPr>
            <p:nvPr/>
          </p:nvSpPr>
          <p:spPr bwMode="auto">
            <a:xfrm>
              <a:off x="4648200" y="2895600"/>
              <a:ext cx="3962400" cy="3124200"/>
            </a:xfrm>
            <a:prstGeom prst="rect">
              <a:avLst/>
            </a:prstGeom>
            <a:solidFill>
              <a:srgbClr val="1C05C9"/>
            </a:solidFill>
            <a:ln w="12700">
              <a:solidFill>
                <a:srgbClr val="1C05C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41" name="Rectangle 74"/>
            <p:cNvSpPr>
              <a:spLocks noChangeArrowheads="1"/>
            </p:cNvSpPr>
            <p:nvPr/>
          </p:nvSpPr>
          <p:spPr bwMode="auto">
            <a:xfrm>
              <a:off x="6019800" y="5580063"/>
              <a:ext cx="18669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altLang="zh-CN" sz="1800" b="1">
                  <a:solidFill>
                    <a:schemeClr val="bg1"/>
                  </a:solidFill>
                  <a:ea typeface="SimSun" pitchFamily="2" charset="-122"/>
                </a:rPr>
                <a:t>Photon path length</a:t>
              </a:r>
              <a:endParaRPr kumimoji="1" lang="en-US" altLang="zh-CN" sz="1800">
                <a:solidFill>
                  <a:schemeClr val="bg1"/>
                </a:solidFill>
                <a:ea typeface="SimSun" pitchFamily="2" charset="-122"/>
              </a:endParaRPr>
            </a:p>
          </p:txBody>
        </p:sp>
        <p:sp>
          <p:nvSpPr>
            <p:cNvPr id="42" name="Rectangle 75"/>
            <p:cNvSpPr>
              <a:spLocks noChangeArrowheads="1"/>
            </p:cNvSpPr>
            <p:nvPr/>
          </p:nvSpPr>
          <p:spPr bwMode="auto">
            <a:xfrm rot="16200000">
              <a:off x="3906044" y="3926681"/>
              <a:ext cx="23304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zh-CN" altLang="en-US" sz="1800" b="1">
                  <a:solidFill>
                    <a:schemeClr val="bg1"/>
                  </a:solidFill>
                  <a:ea typeface="SimSun" pitchFamily="2" charset="-122"/>
                </a:rPr>
                <a:t> </a:t>
              </a:r>
              <a:r>
                <a:rPr lang="en-US" sz="1800" b="1">
                  <a:solidFill>
                    <a:schemeClr val="bg1"/>
                  </a:solidFill>
                  <a:ea typeface="SimSun" pitchFamily="2" charset="-122"/>
                </a:rPr>
                <a:t>Back scattered photons</a:t>
              </a:r>
              <a:endParaRPr kumimoji="1" lang="en-US" sz="1800">
                <a:solidFill>
                  <a:schemeClr val="bg1"/>
                </a:solidFill>
                <a:ea typeface="SimSun" pitchFamily="2" charset="-122"/>
              </a:endParaRPr>
            </a:p>
          </p:txBody>
        </p:sp>
        <p:grpSp>
          <p:nvGrpSpPr>
            <p:cNvPr id="43" name="Group 76"/>
            <p:cNvGrpSpPr>
              <a:grpSpLocks/>
            </p:cNvGrpSpPr>
            <p:nvPr/>
          </p:nvGrpSpPr>
          <p:grpSpPr bwMode="auto">
            <a:xfrm>
              <a:off x="5394325" y="3775075"/>
              <a:ext cx="896938" cy="1679575"/>
              <a:chOff x="3703" y="2377"/>
              <a:chExt cx="565" cy="1058"/>
            </a:xfrm>
          </p:grpSpPr>
          <p:sp>
            <p:nvSpPr>
              <p:cNvPr id="62" name="Line 77"/>
              <p:cNvSpPr>
                <a:spLocks noChangeShapeType="1"/>
              </p:cNvSpPr>
              <p:nvPr/>
            </p:nvSpPr>
            <p:spPr bwMode="auto">
              <a:xfrm>
                <a:off x="3703" y="3434"/>
                <a:ext cx="10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3" name="Line 78"/>
              <p:cNvSpPr>
                <a:spLocks noChangeShapeType="1"/>
              </p:cNvSpPr>
              <p:nvPr/>
            </p:nvSpPr>
            <p:spPr bwMode="auto">
              <a:xfrm>
                <a:off x="3713" y="3434"/>
                <a:ext cx="10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4" name="Line 79"/>
              <p:cNvSpPr>
                <a:spLocks noChangeShapeType="1"/>
              </p:cNvSpPr>
              <p:nvPr/>
            </p:nvSpPr>
            <p:spPr bwMode="auto">
              <a:xfrm>
                <a:off x="3723" y="3434"/>
                <a:ext cx="9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5" name="Line 80"/>
              <p:cNvSpPr>
                <a:spLocks noChangeShapeType="1"/>
              </p:cNvSpPr>
              <p:nvPr/>
            </p:nvSpPr>
            <p:spPr bwMode="auto">
              <a:xfrm>
                <a:off x="3732" y="3434"/>
                <a:ext cx="19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6" name="Line 81"/>
              <p:cNvSpPr>
                <a:spLocks noChangeShapeType="1"/>
              </p:cNvSpPr>
              <p:nvPr/>
            </p:nvSpPr>
            <p:spPr bwMode="auto">
              <a:xfrm>
                <a:off x="3751" y="3434"/>
                <a:ext cx="10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" name="Line 82"/>
              <p:cNvSpPr>
                <a:spLocks noChangeShapeType="1"/>
              </p:cNvSpPr>
              <p:nvPr/>
            </p:nvSpPr>
            <p:spPr bwMode="auto">
              <a:xfrm>
                <a:off x="3761" y="3434"/>
                <a:ext cx="9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" name="Line 83"/>
              <p:cNvSpPr>
                <a:spLocks noChangeShapeType="1"/>
              </p:cNvSpPr>
              <p:nvPr/>
            </p:nvSpPr>
            <p:spPr bwMode="auto">
              <a:xfrm>
                <a:off x="3770" y="3434"/>
                <a:ext cx="10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" name="Line 84"/>
              <p:cNvSpPr>
                <a:spLocks noChangeShapeType="1"/>
              </p:cNvSpPr>
              <p:nvPr/>
            </p:nvSpPr>
            <p:spPr bwMode="auto">
              <a:xfrm>
                <a:off x="3780" y="3434"/>
                <a:ext cx="10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" name="Line 85"/>
              <p:cNvSpPr>
                <a:spLocks noChangeShapeType="1"/>
              </p:cNvSpPr>
              <p:nvPr/>
            </p:nvSpPr>
            <p:spPr bwMode="auto">
              <a:xfrm>
                <a:off x="3790" y="3421"/>
                <a:ext cx="19" cy="13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1" name="Line 86"/>
              <p:cNvSpPr>
                <a:spLocks noChangeShapeType="1"/>
              </p:cNvSpPr>
              <p:nvPr/>
            </p:nvSpPr>
            <p:spPr bwMode="auto">
              <a:xfrm>
                <a:off x="3809" y="3434"/>
                <a:ext cx="9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2" name="Line 87"/>
              <p:cNvSpPr>
                <a:spLocks noChangeShapeType="1"/>
              </p:cNvSpPr>
              <p:nvPr/>
            </p:nvSpPr>
            <p:spPr bwMode="auto">
              <a:xfrm>
                <a:off x="3818" y="3434"/>
                <a:ext cx="10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3" name="Line 88"/>
              <p:cNvSpPr>
                <a:spLocks noChangeShapeType="1"/>
              </p:cNvSpPr>
              <p:nvPr/>
            </p:nvSpPr>
            <p:spPr bwMode="auto">
              <a:xfrm>
                <a:off x="3828" y="3434"/>
                <a:ext cx="9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" name="Line 89"/>
              <p:cNvSpPr>
                <a:spLocks noChangeShapeType="1"/>
              </p:cNvSpPr>
              <p:nvPr/>
            </p:nvSpPr>
            <p:spPr bwMode="auto">
              <a:xfrm flipV="1">
                <a:off x="3837" y="3421"/>
                <a:ext cx="19" cy="13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" name="Line 90"/>
              <p:cNvSpPr>
                <a:spLocks noChangeShapeType="1"/>
              </p:cNvSpPr>
              <p:nvPr/>
            </p:nvSpPr>
            <p:spPr bwMode="auto">
              <a:xfrm>
                <a:off x="3856" y="3421"/>
                <a:ext cx="10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" name="Line 91"/>
              <p:cNvSpPr>
                <a:spLocks noChangeShapeType="1"/>
              </p:cNvSpPr>
              <p:nvPr/>
            </p:nvSpPr>
            <p:spPr bwMode="auto">
              <a:xfrm flipV="1">
                <a:off x="3866" y="3414"/>
                <a:ext cx="10" cy="7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" name="Line 92"/>
              <p:cNvSpPr>
                <a:spLocks noChangeShapeType="1"/>
              </p:cNvSpPr>
              <p:nvPr/>
            </p:nvSpPr>
            <p:spPr bwMode="auto">
              <a:xfrm flipV="1">
                <a:off x="3876" y="3386"/>
                <a:ext cx="9" cy="28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8" name="Line 93"/>
              <p:cNvSpPr>
                <a:spLocks noChangeShapeType="1"/>
              </p:cNvSpPr>
              <p:nvPr/>
            </p:nvSpPr>
            <p:spPr bwMode="auto">
              <a:xfrm flipV="1">
                <a:off x="3885" y="3352"/>
                <a:ext cx="19" cy="34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9" name="Line 94"/>
              <p:cNvSpPr>
                <a:spLocks noChangeShapeType="1"/>
              </p:cNvSpPr>
              <p:nvPr/>
            </p:nvSpPr>
            <p:spPr bwMode="auto">
              <a:xfrm flipV="1">
                <a:off x="3904" y="3284"/>
                <a:ext cx="10" cy="68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" name="Line 95"/>
              <p:cNvSpPr>
                <a:spLocks noChangeShapeType="1"/>
              </p:cNvSpPr>
              <p:nvPr/>
            </p:nvSpPr>
            <p:spPr bwMode="auto">
              <a:xfrm flipV="1">
                <a:off x="3914" y="3182"/>
                <a:ext cx="1" cy="102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" name="Line 96"/>
              <p:cNvSpPr>
                <a:spLocks noChangeShapeType="1"/>
              </p:cNvSpPr>
              <p:nvPr/>
            </p:nvSpPr>
            <p:spPr bwMode="auto">
              <a:xfrm flipV="1">
                <a:off x="3914" y="3045"/>
                <a:ext cx="19" cy="137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" name="Line 97"/>
              <p:cNvSpPr>
                <a:spLocks noChangeShapeType="1"/>
              </p:cNvSpPr>
              <p:nvPr/>
            </p:nvSpPr>
            <p:spPr bwMode="auto">
              <a:xfrm flipV="1">
                <a:off x="3933" y="2875"/>
                <a:ext cx="10" cy="170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" name="Line 98"/>
              <p:cNvSpPr>
                <a:spLocks noChangeShapeType="1"/>
              </p:cNvSpPr>
              <p:nvPr/>
            </p:nvSpPr>
            <p:spPr bwMode="auto">
              <a:xfrm flipV="1">
                <a:off x="3943" y="2698"/>
                <a:ext cx="19" cy="177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" name="Line 99"/>
              <p:cNvSpPr>
                <a:spLocks noChangeShapeType="1"/>
              </p:cNvSpPr>
              <p:nvPr/>
            </p:nvSpPr>
            <p:spPr bwMode="auto">
              <a:xfrm flipV="1">
                <a:off x="3962" y="2541"/>
                <a:ext cx="1" cy="157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" name="Line 100"/>
              <p:cNvSpPr>
                <a:spLocks noChangeShapeType="1"/>
              </p:cNvSpPr>
              <p:nvPr/>
            </p:nvSpPr>
            <p:spPr bwMode="auto">
              <a:xfrm flipV="1">
                <a:off x="3962" y="2425"/>
                <a:ext cx="19" cy="116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" name="Line 101"/>
              <p:cNvSpPr>
                <a:spLocks noChangeShapeType="1"/>
              </p:cNvSpPr>
              <p:nvPr/>
            </p:nvSpPr>
            <p:spPr bwMode="auto">
              <a:xfrm flipV="1">
                <a:off x="3981" y="2377"/>
                <a:ext cx="9" cy="48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" name="Line 102"/>
              <p:cNvSpPr>
                <a:spLocks noChangeShapeType="1"/>
              </p:cNvSpPr>
              <p:nvPr/>
            </p:nvSpPr>
            <p:spPr bwMode="auto">
              <a:xfrm>
                <a:off x="3990" y="2377"/>
                <a:ext cx="19" cy="48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" name="Line 103"/>
              <p:cNvSpPr>
                <a:spLocks noChangeShapeType="1"/>
              </p:cNvSpPr>
              <p:nvPr/>
            </p:nvSpPr>
            <p:spPr bwMode="auto">
              <a:xfrm>
                <a:off x="4009" y="2425"/>
                <a:ext cx="1" cy="116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" name="Line 104"/>
              <p:cNvSpPr>
                <a:spLocks noChangeShapeType="1"/>
              </p:cNvSpPr>
              <p:nvPr/>
            </p:nvSpPr>
            <p:spPr bwMode="auto">
              <a:xfrm>
                <a:off x="4009" y="2541"/>
                <a:ext cx="20" cy="157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" name="Line 105"/>
              <p:cNvSpPr>
                <a:spLocks noChangeShapeType="1"/>
              </p:cNvSpPr>
              <p:nvPr/>
            </p:nvSpPr>
            <p:spPr bwMode="auto">
              <a:xfrm>
                <a:off x="4029" y="2698"/>
                <a:ext cx="9" cy="177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" name="Line 106"/>
              <p:cNvSpPr>
                <a:spLocks noChangeShapeType="1"/>
              </p:cNvSpPr>
              <p:nvPr/>
            </p:nvSpPr>
            <p:spPr bwMode="auto">
              <a:xfrm>
                <a:off x="4038" y="2875"/>
                <a:ext cx="19" cy="170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" name="Line 107"/>
              <p:cNvSpPr>
                <a:spLocks noChangeShapeType="1"/>
              </p:cNvSpPr>
              <p:nvPr/>
            </p:nvSpPr>
            <p:spPr bwMode="auto">
              <a:xfrm>
                <a:off x="4057" y="3045"/>
                <a:ext cx="1" cy="137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" name="Line 108"/>
              <p:cNvSpPr>
                <a:spLocks noChangeShapeType="1"/>
              </p:cNvSpPr>
              <p:nvPr/>
            </p:nvSpPr>
            <p:spPr bwMode="auto">
              <a:xfrm>
                <a:off x="4057" y="3182"/>
                <a:ext cx="10" cy="102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" name="Line 109"/>
              <p:cNvSpPr>
                <a:spLocks noChangeShapeType="1"/>
              </p:cNvSpPr>
              <p:nvPr/>
            </p:nvSpPr>
            <p:spPr bwMode="auto">
              <a:xfrm>
                <a:off x="4067" y="3284"/>
                <a:ext cx="19" cy="68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" name="Line 110"/>
              <p:cNvSpPr>
                <a:spLocks noChangeShapeType="1"/>
              </p:cNvSpPr>
              <p:nvPr/>
            </p:nvSpPr>
            <p:spPr bwMode="auto">
              <a:xfrm>
                <a:off x="4086" y="3352"/>
                <a:ext cx="9" cy="34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6" name="Line 111"/>
              <p:cNvSpPr>
                <a:spLocks noChangeShapeType="1"/>
              </p:cNvSpPr>
              <p:nvPr/>
            </p:nvSpPr>
            <p:spPr bwMode="auto">
              <a:xfrm>
                <a:off x="4095" y="3386"/>
                <a:ext cx="10" cy="28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7" name="Line 112"/>
              <p:cNvSpPr>
                <a:spLocks noChangeShapeType="1"/>
              </p:cNvSpPr>
              <p:nvPr/>
            </p:nvSpPr>
            <p:spPr bwMode="auto">
              <a:xfrm>
                <a:off x="4105" y="3414"/>
                <a:ext cx="10" cy="7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8" name="Line 113"/>
              <p:cNvSpPr>
                <a:spLocks noChangeShapeType="1"/>
              </p:cNvSpPr>
              <p:nvPr/>
            </p:nvSpPr>
            <p:spPr bwMode="auto">
              <a:xfrm>
                <a:off x="4115" y="3421"/>
                <a:ext cx="19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" name="Line 114"/>
              <p:cNvSpPr>
                <a:spLocks noChangeShapeType="1"/>
              </p:cNvSpPr>
              <p:nvPr/>
            </p:nvSpPr>
            <p:spPr bwMode="auto">
              <a:xfrm>
                <a:off x="4134" y="3421"/>
                <a:ext cx="9" cy="13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0" name="Line 115"/>
              <p:cNvSpPr>
                <a:spLocks noChangeShapeType="1"/>
              </p:cNvSpPr>
              <p:nvPr/>
            </p:nvSpPr>
            <p:spPr bwMode="auto">
              <a:xfrm>
                <a:off x="4143" y="3434"/>
                <a:ext cx="10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1" name="Line 116"/>
              <p:cNvSpPr>
                <a:spLocks noChangeShapeType="1"/>
              </p:cNvSpPr>
              <p:nvPr/>
            </p:nvSpPr>
            <p:spPr bwMode="auto">
              <a:xfrm>
                <a:off x="4153" y="3434"/>
                <a:ext cx="9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" name="Line 117"/>
              <p:cNvSpPr>
                <a:spLocks noChangeShapeType="1"/>
              </p:cNvSpPr>
              <p:nvPr/>
            </p:nvSpPr>
            <p:spPr bwMode="auto">
              <a:xfrm>
                <a:off x="4162" y="3434"/>
                <a:ext cx="20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3" name="Line 118"/>
              <p:cNvSpPr>
                <a:spLocks noChangeShapeType="1"/>
              </p:cNvSpPr>
              <p:nvPr/>
            </p:nvSpPr>
            <p:spPr bwMode="auto">
              <a:xfrm>
                <a:off x="4182" y="3434"/>
                <a:ext cx="9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4" name="Line 119"/>
              <p:cNvSpPr>
                <a:spLocks noChangeShapeType="1"/>
              </p:cNvSpPr>
              <p:nvPr/>
            </p:nvSpPr>
            <p:spPr bwMode="auto">
              <a:xfrm>
                <a:off x="4191" y="3434"/>
                <a:ext cx="10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" name="Line 120"/>
              <p:cNvSpPr>
                <a:spLocks noChangeShapeType="1"/>
              </p:cNvSpPr>
              <p:nvPr/>
            </p:nvSpPr>
            <p:spPr bwMode="auto">
              <a:xfrm>
                <a:off x="4201" y="3434"/>
                <a:ext cx="9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6" name="Line 121"/>
              <p:cNvSpPr>
                <a:spLocks noChangeShapeType="1"/>
              </p:cNvSpPr>
              <p:nvPr/>
            </p:nvSpPr>
            <p:spPr bwMode="auto">
              <a:xfrm>
                <a:off x="4210" y="3434"/>
                <a:ext cx="10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7" name="Line 122"/>
              <p:cNvSpPr>
                <a:spLocks noChangeShapeType="1"/>
              </p:cNvSpPr>
              <p:nvPr/>
            </p:nvSpPr>
            <p:spPr bwMode="auto">
              <a:xfrm>
                <a:off x="4220" y="3434"/>
                <a:ext cx="19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8" name="Line 123"/>
              <p:cNvSpPr>
                <a:spLocks noChangeShapeType="1"/>
              </p:cNvSpPr>
              <p:nvPr/>
            </p:nvSpPr>
            <p:spPr bwMode="auto">
              <a:xfrm>
                <a:off x="4239" y="3434"/>
                <a:ext cx="19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9" name="Line 124"/>
              <p:cNvSpPr>
                <a:spLocks noChangeShapeType="1"/>
              </p:cNvSpPr>
              <p:nvPr/>
            </p:nvSpPr>
            <p:spPr bwMode="auto">
              <a:xfrm>
                <a:off x="4258" y="3434"/>
                <a:ext cx="10" cy="1"/>
              </a:xfrm>
              <a:prstGeom prst="line">
                <a:avLst/>
              </a:prstGeom>
              <a:noFill/>
              <a:ln w="301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4" name="Line 125"/>
            <p:cNvSpPr>
              <a:spLocks noChangeShapeType="1"/>
            </p:cNvSpPr>
            <p:nvPr/>
          </p:nvSpPr>
          <p:spPr bwMode="auto">
            <a:xfrm flipV="1">
              <a:off x="6029325" y="4184650"/>
              <a:ext cx="1588" cy="1255713"/>
            </a:xfrm>
            <a:prstGeom prst="line">
              <a:avLst/>
            </a:prstGeom>
            <a:noFill/>
            <a:ln w="46038">
              <a:solidFill>
                <a:srgbClr val="B40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Line 126"/>
            <p:cNvSpPr>
              <a:spLocks noChangeShapeType="1"/>
            </p:cNvSpPr>
            <p:nvPr/>
          </p:nvSpPr>
          <p:spPr bwMode="auto">
            <a:xfrm flipV="1">
              <a:off x="6956425" y="4054475"/>
              <a:ext cx="1588" cy="1365250"/>
            </a:xfrm>
            <a:prstGeom prst="line">
              <a:avLst/>
            </a:prstGeom>
            <a:noFill/>
            <a:ln w="46038">
              <a:solidFill>
                <a:srgbClr val="B40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127"/>
            <p:cNvSpPr>
              <a:spLocks noChangeShapeType="1"/>
            </p:cNvSpPr>
            <p:nvPr/>
          </p:nvSpPr>
          <p:spPr bwMode="auto">
            <a:xfrm flipV="1">
              <a:off x="6334125" y="4314825"/>
              <a:ext cx="1588" cy="1125538"/>
            </a:xfrm>
            <a:prstGeom prst="line">
              <a:avLst/>
            </a:prstGeom>
            <a:noFill/>
            <a:ln w="46038">
              <a:solidFill>
                <a:srgbClr val="B40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Line 128"/>
            <p:cNvSpPr>
              <a:spLocks noChangeShapeType="1"/>
            </p:cNvSpPr>
            <p:nvPr/>
          </p:nvSpPr>
          <p:spPr bwMode="auto">
            <a:xfrm flipV="1">
              <a:off x="7958138" y="4575175"/>
              <a:ext cx="1587" cy="855663"/>
            </a:xfrm>
            <a:prstGeom prst="line">
              <a:avLst/>
            </a:prstGeom>
            <a:noFill/>
            <a:ln w="46038">
              <a:solidFill>
                <a:srgbClr val="B40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48" name="Group 129"/>
            <p:cNvGrpSpPr>
              <a:grpSpLocks/>
            </p:cNvGrpSpPr>
            <p:nvPr/>
          </p:nvGrpSpPr>
          <p:grpSpPr bwMode="auto">
            <a:xfrm>
              <a:off x="5980113" y="3578225"/>
              <a:ext cx="561975" cy="303213"/>
              <a:chOff x="4162" y="2350"/>
              <a:chExt cx="354" cy="191"/>
            </a:xfrm>
          </p:grpSpPr>
          <p:sp>
            <p:nvSpPr>
              <p:cNvPr id="59" name="Freeform 130"/>
              <p:cNvSpPr>
                <a:spLocks/>
              </p:cNvSpPr>
              <p:nvPr/>
            </p:nvSpPr>
            <p:spPr bwMode="auto">
              <a:xfrm>
                <a:off x="4162" y="2466"/>
                <a:ext cx="115" cy="68"/>
              </a:xfrm>
              <a:custGeom>
                <a:avLst/>
                <a:gdLst>
                  <a:gd name="T0" fmla="*/ 0 w 115"/>
                  <a:gd name="T1" fmla="*/ 68 h 68"/>
                  <a:gd name="T2" fmla="*/ 96 w 115"/>
                  <a:gd name="T3" fmla="*/ 0 h 68"/>
                  <a:gd name="T4" fmla="*/ 106 w 115"/>
                  <a:gd name="T5" fmla="*/ 13 h 68"/>
                  <a:gd name="T6" fmla="*/ 115 w 115"/>
                  <a:gd name="T7" fmla="*/ 20 h 68"/>
                  <a:gd name="T8" fmla="*/ 0 w 115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68">
                    <a:moveTo>
                      <a:pt x="0" y="68"/>
                    </a:moveTo>
                    <a:lnTo>
                      <a:pt x="96" y="0"/>
                    </a:lnTo>
                    <a:lnTo>
                      <a:pt x="106" y="13"/>
                    </a:lnTo>
                    <a:lnTo>
                      <a:pt x="115" y="2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FFFFF"/>
              </a:solidFill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" name="Freeform 131"/>
              <p:cNvSpPr>
                <a:spLocks/>
              </p:cNvSpPr>
              <p:nvPr/>
            </p:nvSpPr>
            <p:spPr bwMode="auto">
              <a:xfrm>
                <a:off x="4172" y="2472"/>
                <a:ext cx="115" cy="69"/>
              </a:xfrm>
              <a:custGeom>
                <a:avLst/>
                <a:gdLst>
                  <a:gd name="T0" fmla="*/ 0 w 115"/>
                  <a:gd name="T1" fmla="*/ 69 h 69"/>
                  <a:gd name="T2" fmla="*/ 96 w 115"/>
                  <a:gd name="T3" fmla="*/ 0 h 69"/>
                  <a:gd name="T4" fmla="*/ 105 w 115"/>
                  <a:gd name="T5" fmla="*/ 14 h 69"/>
                  <a:gd name="T6" fmla="*/ 115 w 115"/>
                  <a:gd name="T7" fmla="*/ 21 h 69"/>
                  <a:gd name="T8" fmla="*/ 0 w 115"/>
                  <a:gd name="T9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69">
                    <a:moveTo>
                      <a:pt x="0" y="69"/>
                    </a:moveTo>
                    <a:lnTo>
                      <a:pt x="96" y="0"/>
                    </a:lnTo>
                    <a:lnTo>
                      <a:pt x="105" y="14"/>
                    </a:lnTo>
                    <a:lnTo>
                      <a:pt x="115" y="21"/>
                    </a:lnTo>
                    <a:lnTo>
                      <a:pt x="0" y="69"/>
                    </a:lnTo>
                    <a:close/>
                  </a:path>
                </a:pathLst>
              </a:custGeom>
              <a:noFill/>
              <a:ln w="15875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" name="Line 132"/>
              <p:cNvSpPr>
                <a:spLocks noChangeShapeType="1"/>
              </p:cNvSpPr>
              <p:nvPr/>
            </p:nvSpPr>
            <p:spPr bwMode="auto">
              <a:xfrm flipV="1">
                <a:off x="4268" y="2350"/>
                <a:ext cx="248" cy="129"/>
              </a:xfrm>
              <a:prstGeom prst="line">
                <a:avLst/>
              </a:pr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9" name="Rectangle 133"/>
            <p:cNvSpPr>
              <a:spLocks noChangeArrowheads="1"/>
            </p:cNvSpPr>
            <p:nvPr/>
          </p:nvSpPr>
          <p:spPr bwMode="auto">
            <a:xfrm>
              <a:off x="5757863" y="3300413"/>
              <a:ext cx="17081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altLang="zh-CN" sz="1800" b="1">
                  <a:solidFill>
                    <a:srgbClr val="FFFFFF"/>
                  </a:solidFill>
                  <a:ea typeface="SimSun" pitchFamily="2" charset="-122"/>
                </a:rPr>
                <a:t>Coherence gating</a:t>
              </a:r>
              <a:endParaRPr kumimoji="1" lang="en-US" altLang="zh-CN" sz="1800">
                <a:ea typeface="SimSun" pitchFamily="2" charset="-122"/>
              </a:endParaRPr>
            </a:p>
          </p:txBody>
        </p:sp>
        <p:sp>
          <p:nvSpPr>
            <p:cNvPr id="50" name="Rectangle 134"/>
            <p:cNvSpPr>
              <a:spLocks noChangeArrowheads="1"/>
            </p:cNvSpPr>
            <p:nvPr/>
          </p:nvSpPr>
          <p:spPr bwMode="auto">
            <a:xfrm>
              <a:off x="8078788" y="3503613"/>
              <a:ext cx="476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zh-CN" altLang="en-US" sz="1500" b="1">
                  <a:solidFill>
                    <a:srgbClr val="FFFFFF"/>
                  </a:solidFill>
                  <a:ea typeface="SimSun" pitchFamily="2" charset="-122"/>
                </a:rPr>
                <a:t> </a:t>
              </a:r>
              <a:endParaRPr kumimoji="1" lang="zh-CN" altLang="en-US">
                <a:ea typeface="SimSun" pitchFamily="2" charset="-122"/>
              </a:endParaRPr>
            </a:p>
          </p:txBody>
        </p:sp>
        <p:sp>
          <p:nvSpPr>
            <p:cNvPr id="51" name="Line 135"/>
            <p:cNvSpPr>
              <a:spLocks noChangeShapeType="1"/>
            </p:cNvSpPr>
            <p:nvPr/>
          </p:nvSpPr>
          <p:spPr bwMode="auto">
            <a:xfrm flipV="1">
              <a:off x="6515100" y="4173538"/>
              <a:ext cx="1588" cy="1266825"/>
            </a:xfrm>
            <a:prstGeom prst="line">
              <a:avLst/>
            </a:prstGeom>
            <a:noFill/>
            <a:ln w="46038">
              <a:solidFill>
                <a:srgbClr val="B40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Line 136"/>
            <p:cNvSpPr>
              <a:spLocks noChangeShapeType="1"/>
            </p:cNvSpPr>
            <p:nvPr/>
          </p:nvSpPr>
          <p:spPr bwMode="auto">
            <a:xfrm flipV="1">
              <a:off x="7107238" y="4694238"/>
              <a:ext cx="1587" cy="725487"/>
            </a:xfrm>
            <a:prstGeom prst="line">
              <a:avLst/>
            </a:prstGeom>
            <a:noFill/>
            <a:ln w="46038">
              <a:solidFill>
                <a:srgbClr val="B40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Line 137"/>
            <p:cNvSpPr>
              <a:spLocks noChangeShapeType="1"/>
            </p:cNvSpPr>
            <p:nvPr/>
          </p:nvSpPr>
          <p:spPr bwMode="auto">
            <a:xfrm flipV="1">
              <a:off x="7273925" y="4303713"/>
              <a:ext cx="1588" cy="1116012"/>
            </a:xfrm>
            <a:prstGeom prst="line">
              <a:avLst/>
            </a:prstGeom>
            <a:noFill/>
            <a:ln w="46038">
              <a:solidFill>
                <a:srgbClr val="B40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Line 138"/>
            <p:cNvSpPr>
              <a:spLocks noChangeShapeType="1"/>
            </p:cNvSpPr>
            <p:nvPr/>
          </p:nvSpPr>
          <p:spPr bwMode="auto">
            <a:xfrm flipV="1">
              <a:off x="5848350" y="4521200"/>
              <a:ext cx="1588" cy="919163"/>
            </a:xfrm>
            <a:prstGeom prst="line">
              <a:avLst/>
            </a:prstGeom>
            <a:noFill/>
            <a:ln w="46038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Line 139"/>
            <p:cNvSpPr>
              <a:spLocks noChangeShapeType="1"/>
            </p:cNvSpPr>
            <p:nvPr/>
          </p:nvSpPr>
          <p:spPr bwMode="auto">
            <a:xfrm flipV="1">
              <a:off x="6727825" y="4173538"/>
              <a:ext cx="1588" cy="1257300"/>
            </a:xfrm>
            <a:prstGeom prst="line">
              <a:avLst/>
            </a:prstGeom>
            <a:noFill/>
            <a:ln w="46038">
              <a:solidFill>
                <a:srgbClr val="B40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Line 140"/>
            <p:cNvSpPr>
              <a:spLocks noChangeShapeType="1"/>
            </p:cNvSpPr>
            <p:nvPr/>
          </p:nvSpPr>
          <p:spPr bwMode="auto">
            <a:xfrm flipV="1">
              <a:off x="7562850" y="4530725"/>
              <a:ext cx="1588" cy="920750"/>
            </a:xfrm>
            <a:prstGeom prst="line">
              <a:avLst/>
            </a:prstGeom>
            <a:noFill/>
            <a:ln w="46038">
              <a:solidFill>
                <a:srgbClr val="B40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Line 142"/>
            <p:cNvSpPr>
              <a:spLocks noChangeShapeType="1"/>
            </p:cNvSpPr>
            <p:nvPr/>
          </p:nvSpPr>
          <p:spPr bwMode="auto">
            <a:xfrm>
              <a:off x="5194300" y="5451475"/>
              <a:ext cx="3249613" cy="1588"/>
            </a:xfrm>
            <a:prstGeom prst="line">
              <a:avLst/>
            </a:prstGeom>
            <a:noFill/>
            <a:ln w="46038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Line 176"/>
            <p:cNvSpPr>
              <a:spLocks noChangeShapeType="1"/>
            </p:cNvSpPr>
            <p:nvPr/>
          </p:nvSpPr>
          <p:spPr bwMode="auto">
            <a:xfrm flipV="1">
              <a:off x="5181600" y="3429000"/>
              <a:ext cx="0" cy="198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01223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Wilhelm Stork – Integrierte Intelligente Sensoren</a:t>
            </a:r>
            <a:endParaRPr lang="de-DE" dirty="0"/>
          </a:p>
        </p:txBody>
      </p:sp>
      <p:pic>
        <p:nvPicPr>
          <p:cNvPr id="5" name="Grafik 4" descr="C:\Users\Stork\AppData\Local\Microsoft\Windows\Temporary Internet Files\Content.Word\Fotopapier glänzend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94827"/>
            <a:ext cx="6124654" cy="4010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793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107950" y="6438900"/>
            <a:ext cx="398463" cy="176213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C65306B-ED06-476C-9FF5-EA3ED31D6A63}" type="slidenum">
              <a:rPr lang="de-DE"/>
              <a:pPr eaLnBrk="1" hangingPunct="1"/>
              <a:t>32</a:t>
            </a:fld>
            <a:endParaRPr lang="de-DE"/>
          </a:p>
        </p:txBody>
      </p:sp>
      <p:pic>
        <p:nvPicPr>
          <p:cNvPr id="15365" name="Picture 7" descr="LLTech 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229100"/>
            <a:ext cx="161925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OCT</a:t>
            </a:r>
            <a:endParaRPr lang="de-DE" dirty="0" smtClean="0"/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113" y="1198563"/>
            <a:ext cx="8356600" cy="50593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dirty="0" smtClean="0"/>
              <a:t>Erste Erwähnung in der Literatur vor rund 20 Jahren</a:t>
            </a:r>
          </a:p>
          <a:p>
            <a:pPr eaLnBrk="1" hangingPunct="1">
              <a:lnSpc>
                <a:spcPct val="90000"/>
              </a:lnSpc>
            </a:pPr>
            <a:r>
              <a:rPr lang="de-DE" dirty="0" smtClean="0"/>
              <a:t>Medizintechnik: Geräte von verschiedenen Herstellern für                                                   die </a:t>
            </a:r>
            <a:r>
              <a:rPr lang="de-DE" dirty="0" err="1" smtClean="0"/>
              <a:t>Ophtalmologie</a:t>
            </a:r>
            <a:r>
              <a:rPr lang="de-DE" dirty="0" smtClean="0"/>
              <a:t> und Dermatologie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/>
              <a:t>Verwendete Lichtquellen:                                       </a:t>
            </a:r>
            <a:r>
              <a:rPr lang="de-DE" dirty="0" err="1" smtClean="0"/>
              <a:t>Superlumineszenzdioden</a:t>
            </a:r>
            <a:r>
              <a:rPr lang="de-DE" dirty="0" smtClean="0"/>
              <a:t>                                                         (SLEDs) im NIR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err="1" smtClean="0"/>
              <a:t>Spectral</a:t>
            </a:r>
            <a:r>
              <a:rPr lang="de-DE" dirty="0" smtClean="0"/>
              <a:t> Radar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/>
              <a:t>Axiale </a:t>
            </a:r>
            <a:r>
              <a:rPr lang="de-DE" dirty="0" err="1" smtClean="0"/>
              <a:t>Aufösung</a:t>
            </a:r>
            <a:r>
              <a:rPr lang="de-DE" dirty="0" smtClean="0"/>
              <a:t> von 6-8 </a:t>
            </a:r>
            <a:r>
              <a:rPr lang="de-DE" dirty="0" smtClean="0">
                <a:cs typeface="Arial" charset="0"/>
              </a:rPr>
              <a:t>µ</a:t>
            </a:r>
            <a:r>
              <a:rPr lang="de-DE" dirty="0" smtClean="0"/>
              <a:t>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dirty="0" smtClean="0"/>
          </a:p>
          <a:p>
            <a:pPr eaLnBrk="1" hangingPunct="1">
              <a:lnSpc>
                <a:spcPct val="90000"/>
              </a:lnSpc>
            </a:pPr>
            <a:r>
              <a:rPr lang="de-DE" dirty="0" smtClean="0"/>
              <a:t>Kommerzielles System mit höchster Auflösung: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 </a:t>
            </a:r>
            <a:r>
              <a:rPr lang="de-DE" dirty="0" err="1" smtClean="0"/>
              <a:t>LLTech</a:t>
            </a:r>
            <a:r>
              <a:rPr lang="de-DE" dirty="0" smtClean="0"/>
              <a:t> Light-CT Scanner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/>
              <a:t>Verwendet thermische Quelle (Glühlampe)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/>
              <a:t>Durch sehr große Bandbreite sehr kurze 				 Kohärenzlänge von ca. 1 </a:t>
            </a:r>
            <a:r>
              <a:rPr lang="de-DE" dirty="0" smtClean="0">
                <a:cs typeface="Arial" charset="0"/>
              </a:rPr>
              <a:t>µm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/>
              <a:t>Geringe Leuchtdichte, dadurch lange Messdauer</a:t>
            </a:r>
          </a:p>
          <a:p>
            <a:pPr lvl="1" eaLnBrk="1" hangingPunct="1">
              <a:lnSpc>
                <a:spcPct val="90000"/>
              </a:lnSpc>
            </a:pPr>
            <a:endParaRPr lang="de-DE" dirty="0" smtClean="0"/>
          </a:p>
        </p:txBody>
      </p:sp>
      <p:pic>
        <p:nvPicPr>
          <p:cNvPr id="15368" name="Picture 9" descr="Augenhintergr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2286000"/>
            <a:ext cx="4494212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feld 6"/>
          <p:cNvSpPr txBox="1">
            <a:spLocks noChangeArrowheads="1"/>
          </p:cNvSpPr>
          <p:nvPr/>
        </p:nvSpPr>
        <p:spPr bwMode="auto">
          <a:xfrm>
            <a:off x="6419850" y="3984625"/>
            <a:ext cx="25781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 dirty="0"/>
              <a:t>Quelle: Schumann et al.:  </a:t>
            </a:r>
            <a:r>
              <a:rPr lang="de-DE" sz="1000" dirty="0" err="1"/>
              <a:t>Everyday</a:t>
            </a:r>
            <a:r>
              <a:rPr lang="de-DE" sz="1000" dirty="0"/>
              <a:t> OCT</a:t>
            </a:r>
          </a:p>
        </p:txBody>
      </p:sp>
    </p:spTree>
    <p:extLst>
      <p:ext uri="{BB962C8B-B14F-4D97-AF65-F5344CB8AC3E}">
        <p14:creationId xmlns:p14="http://schemas.microsoft.com/office/powerpoint/2010/main" val="7103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107950" y="6438900"/>
            <a:ext cx="398463" cy="176213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431347-F206-4FEA-85C9-2D31F7F8B0E1}" type="slidenum">
              <a:rPr lang="de-DE" smtClean="0"/>
              <a:pPr eaLnBrk="1" hangingPunct="1"/>
              <a:t>33</a:t>
            </a:fld>
            <a:endParaRPr lang="de-DE" smtClean="0"/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8" r="51282" b="8627"/>
          <a:stretch>
            <a:fillRect/>
          </a:stretch>
        </p:blipFill>
        <p:spPr bwMode="auto">
          <a:xfrm>
            <a:off x="384175" y="3698875"/>
            <a:ext cx="3544888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Photonische Kristall Fasern zur Erzeugung von weißem Laserlicht</a:t>
            </a:r>
            <a:endParaRPr lang="de-DE" dirty="0" smtClean="0"/>
          </a:p>
        </p:txBody>
      </p:sp>
      <p:pic>
        <p:nvPicPr>
          <p:cNvPr id="163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3644900"/>
            <a:ext cx="43402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dirty="0" err="1" smtClean="0"/>
              <a:t>Superkontinuumserzeugung</a:t>
            </a:r>
            <a:r>
              <a:rPr lang="de-DE" dirty="0" smtClean="0"/>
              <a:t> </a:t>
            </a:r>
            <a:r>
              <a:rPr lang="de-DE" dirty="0" smtClean="0"/>
              <a:t>in </a:t>
            </a:r>
            <a:r>
              <a:rPr lang="de-DE" dirty="0" smtClean="0"/>
              <a:t>Glasfasern </a:t>
            </a:r>
            <a:r>
              <a:rPr lang="de-DE" dirty="0" smtClean="0"/>
              <a:t>(</a:t>
            </a:r>
            <a:r>
              <a:rPr lang="de-DE" dirty="0" err="1" smtClean="0"/>
              <a:t>Photonic</a:t>
            </a:r>
            <a:r>
              <a:rPr lang="de-DE" dirty="0" smtClean="0"/>
              <a:t> Crystal </a:t>
            </a:r>
            <a:r>
              <a:rPr lang="de-DE" dirty="0" err="1" smtClean="0"/>
              <a:t>Fibers</a:t>
            </a:r>
            <a:r>
              <a:rPr lang="de-DE" dirty="0" smtClean="0"/>
              <a:t>, PCF)</a:t>
            </a:r>
          </a:p>
          <a:p>
            <a:pPr lvl="1" eaLnBrk="1" hangingPunct="1"/>
            <a:r>
              <a:rPr lang="de-DE" dirty="0" smtClean="0"/>
              <a:t>Starke Führung des eingekoppelten Lichts in Kern mit kleinem Durchmesser</a:t>
            </a:r>
          </a:p>
          <a:p>
            <a:pPr lvl="1" eaLnBrk="1" hangingPunct="1"/>
            <a:r>
              <a:rPr lang="de-DE" dirty="0" smtClean="0"/>
              <a:t>Durch hohe Leistungsdichten nichtlineare Wechselwirkung mit Fasermaterial, die zu Verbreiterung des Spektrums führt</a:t>
            </a:r>
          </a:p>
        </p:txBody>
      </p:sp>
      <p:sp>
        <p:nvSpPr>
          <p:cNvPr id="16393" name="Text Box 6"/>
          <p:cNvSpPr txBox="1">
            <a:spLocks noChangeArrowheads="1"/>
          </p:cNvSpPr>
          <p:nvPr/>
        </p:nvSpPr>
        <p:spPr bwMode="auto">
          <a:xfrm>
            <a:off x="6170613" y="5969000"/>
            <a:ext cx="2795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/>
              <a:t>Quelle: Paschotta, Encyclopedia of Laser Physics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188632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3-D Bild Haut auf der Fingerkuppe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Wilhelm Stork – Integrierte Intelligente Sensoren</a:t>
            </a:r>
            <a:endParaRPr lang="de-DE" dirty="0"/>
          </a:p>
        </p:txBody>
      </p:sp>
      <p:pic>
        <p:nvPicPr>
          <p:cNvPr id="4" name="OCT 000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7944" y="1260450"/>
            <a:ext cx="4168463" cy="4328789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>
            <a:off x="4860032" y="5915654"/>
            <a:ext cx="36004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6372200" y="594902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 mm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908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Rayleigh Streuung</a:t>
            </a:r>
          </a:p>
        </p:txBody>
      </p:sp>
      <p:sp>
        <p:nvSpPr>
          <p:cNvPr id="19459" name="Inhaltsplatzhalter 2"/>
          <p:cNvSpPr>
            <a:spLocks noGrp="1"/>
          </p:cNvSpPr>
          <p:nvPr>
            <p:ph idx="1"/>
          </p:nvPr>
        </p:nvSpPr>
        <p:spPr>
          <a:xfrm>
            <a:off x="392113" y="1198563"/>
            <a:ext cx="1516062" cy="4894262"/>
          </a:xfrm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Wilhelm Stork – Integrierte Intelligente Sensoren</a:t>
            </a:r>
            <a:endParaRPr lang="de-DE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052513"/>
            <a:ext cx="3816350" cy="312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3270250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789363"/>
            <a:ext cx="3197225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12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 smtClean="0"/>
              <a:t>Introduction to LIDAR</a:t>
            </a:r>
            <a:br>
              <a:rPr lang="en-US" smtClean="0"/>
            </a:br>
            <a:r>
              <a:rPr lang="en-US" sz="1600" b="0" smtClean="0"/>
              <a:t>Layout of a LIDAR system</a:t>
            </a:r>
            <a:endParaRPr lang="en-US" b="0" smtClean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59338" y="836613"/>
            <a:ext cx="3894137" cy="2900362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484" name="Content Placeholder 3"/>
          <p:cNvSpPr>
            <a:spLocks noGrp="1"/>
          </p:cNvSpPr>
          <p:nvPr>
            <p:ph sz="half" idx="2"/>
          </p:nvPr>
        </p:nvSpPr>
        <p:spPr>
          <a:xfrm>
            <a:off x="179388" y="1125538"/>
            <a:ext cx="3887787" cy="4892675"/>
          </a:xfrm>
        </p:spPr>
        <p:txBody>
          <a:bodyPr/>
          <a:lstStyle/>
          <a:p>
            <a:pPr eaLnBrk="1" hangingPunct="1"/>
            <a:r>
              <a:rPr lang="en-US" sz="2000" smtClean="0"/>
              <a:t>Transmitter</a:t>
            </a:r>
          </a:p>
          <a:p>
            <a:pPr lvl="1" eaLnBrk="1" hangingPunct="1"/>
            <a:r>
              <a:rPr lang="en-US" sz="1800" smtClean="0"/>
              <a:t>Laser</a:t>
            </a:r>
          </a:p>
          <a:p>
            <a:pPr lvl="2" eaLnBrk="1" hangingPunct="1"/>
            <a:r>
              <a:rPr lang="en-US" sz="1400" smtClean="0"/>
              <a:t>Focusing setup</a:t>
            </a:r>
          </a:p>
          <a:p>
            <a:pPr lvl="2" eaLnBrk="1" hangingPunct="1"/>
            <a:r>
              <a:rPr lang="en-US" sz="1400" smtClean="0"/>
              <a:t>Collimating setup</a:t>
            </a:r>
          </a:p>
          <a:p>
            <a:pPr eaLnBrk="1" hangingPunct="1"/>
            <a:r>
              <a:rPr lang="en-US" sz="2000" smtClean="0"/>
              <a:t>Receiver</a:t>
            </a:r>
          </a:p>
          <a:p>
            <a:pPr lvl="1" eaLnBrk="1" hangingPunct="1"/>
            <a:r>
              <a:rPr lang="en-US" sz="1800" smtClean="0"/>
              <a:t>Receiver optics: telescope</a:t>
            </a:r>
          </a:p>
          <a:p>
            <a:pPr lvl="1" eaLnBrk="1" hangingPunct="1"/>
            <a:r>
              <a:rPr lang="en-US" sz="1800" smtClean="0"/>
              <a:t>50:50 beam splitter</a:t>
            </a:r>
          </a:p>
          <a:p>
            <a:pPr lvl="1" eaLnBrk="1" hangingPunct="1"/>
            <a:r>
              <a:rPr lang="en-US" sz="1800" smtClean="0"/>
              <a:t>Detector</a:t>
            </a:r>
          </a:p>
          <a:p>
            <a:pPr lvl="2" eaLnBrk="1" hangingPunct="1"/>
            <a:r>
              <a:rPr lang="en-US" sz="1600" smtClean="0"/>
              <a:t>APD</a:t>
            </a:r>
          </a:p>
          <a:p>
            <a:pPr lvl="2" eaLnBrk="1" hangingPunct="1"/>
            <a:r>
              <a:rPr lang="en-US" sz="1600" smtClean="0"/>
              <a:t>PMT</a:t>
            </a:r>
          </a:p>
          <a:p>
            <a:pPr lvl="2" eaLnBrk="1" hangingPunct="1"/>
            <a:r>
              <a:rPr lang="en-US" sz="1600" smtClean="0"/>
              <a:t>Pin photo-diode</a:t>
            </a:r>
          </a:p>
          <a:p>
            <a:pPr eaLnBrk="1" hangingPunct="1"/>
            <a:r>
              <a:rPr lang="en-US" sz="2000" smtClean="0"/>
              <a:t>Signal processing</a:t>
            </a:r>
          </a:p>
          <a:p>
            <a:pPr lvl="1" eaLnBrk="1" hangingPunct="1"/>
            <a:r>
              <a:rPr lang="en-US" sz="1800" smtClean="0"/>
              <a:t>Spectrum analyzer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4092575"/>
            <a:ext cx="4557712" cy="2360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32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Neues Projekt am ITIV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Wilhelm Stork – Integrierte Intelligente Sensoren</a:t>
            </a:r>
            <a:endParaRPr lang="de-DE"/>
          </a:p>
        </p:txBody>
      </p:sp>
      <p:pic>
        <p:nvPicPr>
          <p:cNvPr id="6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76008"/>
            <a:ext cx="6336704" cy="4385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208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Windprojekt – Lastregelung durch Laser-Doppler Messtechnik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3212975"/>
            <a:ext cx="4102100" cy="287984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Wilhelm Stork – Integrierte Intelligente Sensoren</a:t>
            </a:r>
            <a:endParaRPr lang="de-DE"/>
          </a:p>
        </p:txBody>
      </p:sp>
      <p:pic>
        <p:nvPicPr>
          <p:cNvPr id="6" name="Grafik 5" descr="C:\Users\Siegwart\AppData\Local\Microsoft\Windows\Temporary Internet Files\Content.Word\Wind_Lidar_Principle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08720"/>
            <a:ext cx="489654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74" y="4519808"/>
            <a:ext cx="2722453" cy="15734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Pictur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797152"/>
            <a:ext cx="2592288" cy="1512168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00522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Topographie Sensoren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838450" y="1281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90600"/>
            <a:ext cx="34671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262313" y="2105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295400"/>
            <a:ext cx="369411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308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Liniensensoren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005138" y="1509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1" y="990124"/>
            <a:ext cx="4291026" cy="518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176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T_master_ppt2007_de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KIT_master_ppt2007_de</Template>
  <TotalTime>0</TotalTime>
  <Words>645</Words>
  <Application>Microsoft Office PowerPoint</Application>
  <PresentationFormat>Bildschirmpräsentation (4:3)</PresentationFormat>
  <Paragraphs>167</Paragraphs>
  <Slides>34</Slides>
  <Notes>11</Notes>
  <HiddenSlides>0</HiddenSlides>
  <MMClips>1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34</vt:i4>
      </vt:variant>
    </vt:vector>
  </HeadingPairs>
  <TitlesOfParts>
    <vt:vector size="38" baseType="lpstr">
      <vt:lpstr>KIT_master_ppt2007_de</vt:lpstr>
      <vt:lpstr>Dokument</vt:lpstr>
      <vt:lpstr>MathType 5.0 Equation</vt:lpstr>
      <vt:lpstr>Equation</vt:lpstr>
      <vt:lpstr>PowerPoint-Präsentation</vt:lpstr>
      <vt:lpstr>Motivation</vt:lpstr>
      <vt:lpstr>Introduction to LIDAR Doppler Wind LIDAR</vt:lpstr>
      <vt:lpstr>Rayleigh Streuung</vt:lpstr>
      <vt:lpstr>Introduction to LIDAR Layout of a LIDAR system</vt:lpstr>
      <vt:lpstr>Neues Projekt am ITIV</vt:lpstr>
      <vt:lpstr>Windprojekt – Lastregelung durch Laser-Doppler Messtechnik</vt:lpstr>
      <vt:lpstr>Topographie Sensoren</vt:lpstr>
      <vt:lpstr>Liniensensoren</vt:lpstr>
      <vt:lpstr>Streifenprojektion</vt:lpstr>
      <vt:lpstr>Streifenprojektion</vt:lpstr>
      <vt:lpstr>Autofokussensor</vt:lpstr>
      <vt:lpstr>Scheme for autofocus setup </vt:lpstr>
      <vt:lpstr>Focus error detection</vt:lpstr>
      <vt:lpstr>Push-pull sensor for tracking on grooves </vt:lpstr>
      <vt:lpstr>Microoptical CD-Pick up</vt:lpstr>
      <vt:lpstr>Detection scheme of magnetooptical disks </vt:lpstr>
      <vt:lpstr>Integrated magnetooptical disk pickup </vt:lpstr>
      <vt:lpstr>Autofokusverfahren zur Topographiebestimmung</vt:lpstr>
      <vt:lpstr>Optische Kohärenz Tomographie: OCT</vt:lpstr>
      <vt:lpstr> Weißlicht-Interferometrie</vt:lpstr>
      <vt:lpstr>Drei Schichten Sample</vt:lpstr>
      <vt:lpstr> Fourier-Domain OCT </vt:lpstr>
      <vt:lpstr> Fourier-Domain OCT</vt:lpstr>
      <vt:lpstr>Fourier-Domain FD-OCT</vt:lpstr>
      <vt:lpstr>Grundlagen OCT: FD-OCT Messprinzip</vt:lpstr>
      <vt:lpstr>Tesafilm</vt:lpstr>
      <vt:lpstr>Tesafilm auf Papier</vt:lpstr>
      <vt:lpstr>Streuende und homogene Medien</vt:lpstr>
      <vt:lpstr>Weglängendifferenz wird als Gating Marker benutzt</vt:lpstr>
      <vt:lpstr>PowerPoint-Präsentation</vt:lpstr>
      <vt:lpstr>OCT</vt:lpstr>
      <vt:lpstr>Photonische Kristall Fasern zur Erzeugung von weißem Laserlicht</vt:lpstr>
      <vt:lpstr>3-D Bild Haut auf der Fingerkuppe</vt:lpstr>
    </vt:vector>
  </TitlesOfParts>
  <Company>ITIV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Johannes Schmid</dc:creator>
  <cp:lastModifiedBy>WS</cp:lastModifiedBy>
  <cp:revision>88</cp:revision>
  <dcterms:created xsi:type="dcterms:W3CDTF">2009-12-18T09:12:31Z</dcterms:created>
  <dcterms:modified xsi:type="dcterms:W3CDTF">2012-07-18T08:58:15Z</dcterms:modified>
</cp:coreProperties>
</file>